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1" r:id="rId4"/>
    <p:sldId id="260" r:id="rId5"/>
    <p:sldId id="258"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8682" autoAdjust="0"/>
  </p:normalViewPr>
  <p:slideViewPr>
    <p:cSldViewPr>
      <p:cViewPr varScale="1">
        <p:scale>
          <a:sx n="34" d="100"/>
          <a:sy n="34" d="100"/>
        </p:scale>
        <p:origin x="-184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2A1F7F-2B2F-4A10-98EC-1C75521F95E4}" type="datetimeFigureOut">
              <a:rPr lang="fr-FR" smtClean="0"/>
              <a:t>07/07/2016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2B29BA-F7D2-446B-B2A2-9449B88E9DA3}" type="slidenum">
              <a:rPr lang="fr-FR" smtClean="0"/>
              <a:t>‹N°›</a:t>
            </a:fld>
            <a:endParaRPr lang="fr-FR"/>
          </a:p>
        </p:txBody>
      </p:sp>
    </p:spTree>
    <p:extLst>
      <p:ext uri="{BB962C8B-B14F-4D97-AF65-F5344CB8AC3E}">
        <p14:creationId xmlns:p14="http://schemas.microsoft.com/office/powerpoint/2010/main" val="312626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72B29BA-F7D2-446B-B2A2-9449B88E9DA3}" type="slidenum">
              <a:rPr lang="fr-FR" smtClean="0"/>
              <a:t>1</a:t>
            </a:fld>
            <a:endParaRPr lang="fr-FR"/>
          </a:p>
        </p:txBody>
      </p:sp>
    </p:spTree>
    <p:extLst>
      <p:ext uri="{BB962C8B-B14F-4D97-AF65-F5344CB8AC3E}">
        <p14:creationId xmlns:p14="http://schemas.microsoft.com/office/powerpoint/2010/main" val="13847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carnet de suivi des apprentissages est </a:t>
            </a:r>
            <a:r>
              <a:rPr lang="fr-FR" b="1" dirty="0" smtClean="0"/>
              <a:t>obligatoire</a:t>
            </a:r>
            <a:r>
              <a:rPr lang="fr-FR" dirty="0" smtClean="0"/>
              <a:t> !</a:t>
            </a:r>
          </a:p>
          <a:p>
            <a:endParaRPr lang="fr-FR" dirty="0" smtClean="0"/>
          </a:p>
        </p:txBody>
      </p:sp>
      <p:sp>
        <p:nvSpPr>
          <p:cNvPr id="4" name="Espace réservé du numéro de diapositive 3"/>
          <p:cNvSpPr>
            <a:spLocks noGrp="1"/>
          </p:cNvSpPr>
          <p:nvPr>
            <p:ph type="sldNum" sz="quarter" idx="10"/>
          </p:nvPr>
        </p:nvSpPr>
        <p:spPr/>
        <p:txBody>
          <a:bodyPr/>
          <a:lstStyle/>
          <a:p>
            <a:fld id="{172B29BA-F7D2-446B-B2A2-9449B88E9DA3}" type="slidenum">
              <a:rPr lang="fr-FR" smtClean="0"/>
              <a:t>2</a:t>
            </a:fld>
            <a:endParaRPr lang="fr-FR"/>
          </a:p>
        </p:txBody>
      </p:sp>
    </p:spTree>
    <p:extLst>
      <p:ext uri="{BB962C8B-B14F-4D97-AF65-F5344CB8AC3E}">
        <p14:creationId xmlns:p14="http://schemas.microsoft.com/office/powerpoint/2010/main" val="4185727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 </a:t>
            </a:r>
            <a:r>
              <a:rPr lang="fr-FR" dirty="0" smtClean="0"/>
              <a:t>convient pour les enseignants</a:t>
            </a:r>
            <a:r>
              <a:rPr lang="fr-FR" baseline="0" dirty="0" smtClean="0"/>
              <a:t> </a:t>
            </a:r>
            <a:r>
              <a:rPr lang="fr-FR" dirty="0" smtClean="0"/>
              <a:t>de :</a:t>
            </a:r>
          </a:p>
          <a:p>
            <a:endParaRPr lang="fr-FR" dirty="0" smtClean="0"/>
          </a:p>
          <a:p>
            <a:r>
              <a:rPr lang="fr-FR" dirty="0" smtClean="0"/>
              <a:t> - s’approprier</a:t>
            </a:r>
            <a:r>
              <a:rPr lang="fr-FR" baseline="0" dirty="0" smtClean="0"/>
              <a:t> la philosophie de l’outil (évaluation positive et bienveillante qui prend en compte le rythme de l’enfant, son cheminement et les </a:t>
            </a:r>
            <a:r>
              <a:rPr lang="fr-FR" b="1" baseline="0" dirty="0" smtClean="0"/>
              <a:t>progrès qu’il fait par rapport à lui-même</a:t>
            </a:r>
            <a:r>
              <a:rPr lang="fr-FR" baseline="0" dirty="0" smtClean="0"/>
              <a:t>) </a:t>
            </a:r>
          </a:p>
          <a:p>
            <a:endParaRPr lang="fr-FR" baseline="0" dirty="0" smtClean="0"/>
          </a:p>
          <a:p>
            <a:pPr marL="171450" indent="-171450">
              <a:buFontTx/>
              <a:buChar char="-"/>
            </a:pPr>
            <a:r>
              <a:rPr lang="fr-FR" baseline="0" dirty="0" smtClean="0"/>
              <a:t>d’adopter les gestes professionnels qui s’imposent : observer, interpréter, valoriser, repérer les éléments significatifs de progrès, permettre à l’élève d’identifier ses réussites, en conserver la trace.   </a:t>
            </a:r>
            <a:r>
              <a:rPr lang="fr-FR" i="1" baseline="0" dirty="0" smtClean="0"/>
              <a:t>Cela implique de choisir avec pertinence les compétences à évaluer, d’évaluer en tirant parti des situations de classe existantes (bannir les situations standardisées, les fiches…)</a:t>
            </a:r>
          </a:p>
          <a:p>
            <a:pPr marL="628650" lvl="1" indent="-171450">
              <a:buFontTx/>
              <a:buChar char="-"/>
            </a:pPr>
            <a:endParaRPr lang="fr-FR" dirty="0" smtClean="0"/>
          </a:p>
          <a:p>
            <a:endParaRPr lang="fr-FR" dirty="0" smtClean="0"/>
          </a:p>
          <a:p>
            <a:r>
              <a:rPr lang="fr-FR" dirty="0" smtClean="0"/>
              <a:t>Par contre, il s’agit de </a:t>
            </a:r>
            <a:r>
              <a:rPr lang="fr-FR" b="1" u="sng" dirty="0" smtClean="0"/>
              <a:t>proposer</a:t>
            </a:r>
            <a:r>
              <a:rPr lang="fr-FR" dirty="0" smtClean="0"/>
              <a:t> une trame (et non de l’imposer) pour laisser toute liberté aux équipes de choisir le format du document (et les modalités d’archivage des traces significatives de progrès).</a:t>
            </a:r>
          </a:p>
          <a:p>
            <a:endParaRPr lang="fr-FR" dirty="0"/>
          </a:p>
        </p:txBody>
      </p:sp>
      <p:sp>
        <p:nvSpPr>
          <p:cNvPr id="4" name="Espace réservé du numéro de diapositive 3"/>
          <p:cNvSpPr>
            <a:spLocks noGrp="1"/>
          </p:cNvSpPr>
          <p:nvPr>
            <p:ph type="sldNum" sz="quarter" idx="10"/>
          </p:nvPr>
        </p:nvSpPr>
        <p:spPr/>
        <p:txBody>
          <a:bodyPr/>
          <a:lstStyle/>
          <a:p>
            <a:fld id="{172B29BA-F7D2-446B-B2A2-9449B88E9DA3}" type="slidenum">
              <a:rPr lang="fr-FR" smtClean="0"/>
              <a:t>3</a:t>
            </a:fld>
            <a:endParaRPr lang="fr-FR"/>
          </a:p>
        </p:txBody>
      </p:sp>
    </p:spTree>
    <p:extLst>
      <p:ext uri="{BB962C8B-B14F-4D97-AF65-F5344CB8AC3E}">
        <p14:creationId xmlns:p14="http://schemas.microsoft.com/office/powerpoint/2010/main" val="4185727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Tout ce qui figure dans le carnet de suivi doit être en lien avec les attendus de fin de cycle 1. Ils sont cependant parfois énoncés de façon trop générale ou éloignés des capacités des élèves des</a:t>
            </a:r>
            <a:r>
              <a:rPr lang="fr-FR" sz="1200" kern="1200" baseline="0" dirty="0" smtClean="0">
                <a:solidFill>
                  <a:schemeClr val="tx1"/>
                </a:solidFill>
                <a:effectLst/>
                <a:latin typeface="+mn-lt"/>
                <a:ea typeface="+mn-ea"/>
                <a:cs typeface="+mn-cs"/>
              </a:rPr>
              <a:t> plus petits </a:t>
            </a:r>
            <a:r>
              <a:rPr lang="fr-FR" sz="1200" kern="1200" dirty="0" smtClean="0">
                <a:solidFill>
                  <a:schemeClr val="tx1"/>
                </a:solidFill>
                <a:effectLst/>
                <a:latin typeface="+mn-lt"/>
                <a:ea typeface="+mn-ea"/>
                <a:cs typeface="+mn-cs"/>
              </a:rPr>
              <a:t>niveaux de classe. </a:t>
            </a:r>
          </a:p>
          <a:p>
            <a:r>
              <a:rPr lang="fr-FR" sz="1200" kern="1200" dirty="0" smtClean="0">
                <a:solidFill>
                  <a:schemeClr val="tx1"/>
                </a:solidFill>
                <a:effectLst/>
                <a:latin typeface="+mn-lt"/>
                <a:ea typeface="+mn-ea"/>
                <a:cs typeface="+mn-cs"/>
              </a:rPr>
              <a:t>Au début de la scolarité, on pourra donc faire référence à des compétences/objectifs intermédiaires et constitutives/-tifs de la compétence générale de fin de cycle.</a:t>
            </a:r>
          </a:p>
          <a:p>
            <a:endParaRPr lang="fr-FR" dirty="0"/>
          </a:p>
        </p:txBody>
      </p:sp>
      <p:sp>
        <p:nvSpPr>
          <p:cNvPr id="4" name="Espace réservé du numéro de diapositive 3"/>
          <p:cNvSpPr>
            <a:spLocks noGrp="1"/>
          </p:cNvSpPr>
          <p:nvPr>
            <p:ph type="sldNum" sz="quarter" idx="10"/>
          </p:nvPr>
        </p:nvSpPr>
        <p:spPr/>
        <p:txBody>
          <a:bodyPr/>
          <a:lstStyle/>
          <a:p>
            <a:fld id="{172B29BA-F7D2-446B-B2A2-9449B88E9DA3}" type="slidenum">
              <a:rPr lang="fr-FR" smtClean="0"/>
              <a:t>4</a:t>
            </a:fld>
            <a:endParaRPr lang="fr-FR"/>
          </a:p>
        </p:txBody>
      </p:sp>
    </p:spTree>
    <p:extLst>
      <p:ext uri="{BB962C8B-B14F-4D97-AF65-F5344CB8AC3E}">
        <p14:creationId xmlns:p14="http://schemas.microsoft.com/office/powerpoint/2010/main" val="1420753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Quels progrès et/ou apprentissages donner à voir ?</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Tout ce qui figure dans le carnet de suivi doit être en lien avec les attendus de fin de cycle 1. Ils sont cependant parfois énoncés de façon trop générale ou éloignés des capacités des élèves des</a:t>
            </a:r>
            <a:r>
              <a:rPr lang="fr-FR" sz="1200" kern="1200" baseline="0" dirty="0" smtClean="0">
                <a:solidFill>
                  <a:schemeClr val="tx1"/>
                </a:solidFill>
                <a:effectLst/>
                <a:latin typeface="+mn-lt"/>
                <a:ea typeface="+mn-ea"/>
                <a:cs typeface="+mn-cs"/>
              </a:rPr>
              <a:t> plus petits </a:t>
            </a:r>
            <a:r>
              <a:rPr lang="fr-FR" sz="1200" kern="1200" dirty="0" smtClean="0">
                <a:solidFill>
                  <a:schemeClr val="tx1"/>
                </a:solidFill>
                <a:effectLst/>
                <a:latin typeface="+mn-lt"/>
                <a:ea typeface="+mn-ea"/>
                <a:cs typeface="+mn-cs"/>
              </a:rPr>
              <a:t>niveaux de classe. </a:t>
            </a:r>
          </a:p>
          <a:p>
            <a:r>
              <a:rPr lang="fr-FR" sz="1200" kern="1200" dirty="0" smtClean="0">
                <a:solidFill>
                  <a:schemeClr val="tx1"/>
                </a:solidFill>
                <a:effectLst/>
                <a:latin typeface="+mn-lt"/>
                <a:ea typeface="+mn-ea"/>
                <a:cs typeface="+mn-cs"/>
              </a:rPr>
              <a:t>Au début de la scolarité, on pourra donc faire référence à des compétences/objectifs intermédiaires et constitutives/-tifs de la compétence générale de fin de cycle.</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Plusieurs options sont envisagées en restant dans la dynamique de l’évaluation positive :</a:t>
            </a:r>
          </a:p>
          <a:p>
            <a:r>
              <a:rPr lang="fr-FR" sz="1200" kern="1200" dirty="0" smtClean="0">
                <a:solidFill>
                  <a:schemeClr val="tx1"/>
                </a:solidFill>
                <a:effectLst/>
                <a:latin typeface="+mn-lt"/>
                <a:ea typeface="+mn-ea"/>
                <a:cs typeface="+mn-cs"/>
              </a:rPr>
              <a:t>- Pointer les réussites autant que nécessaires.</a:t>
            </a:r>
          </a:p>
          <a:p>
            <a:r>
              <a:rPr lang="fr-FR" sz="1200" kern="1200" dirty="0" smtClean="0">
                <a:solidFill>
                  <a:schemeClr val="tx1"/>
                </a:solidFill>
                <a:effectLst/>
                <a:latin typeface="+mn-lt"/>
                <a:ea typeface="+mn-ea"/>
                <a:cs typeface="+mn-cs"/>
              </a:rPr>
              <a:t>- Apporter des appréciations ou nuances d’acquisition : avec aide/sans aide, entièrement/partiellement, réalise des puzzles de N pièces, reconnaît N lettres/ reconnait la lettre X, Y..., trace N graphismes décoratifs/trace X).</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On évitera de valider par exemple toutes les réalisations de puzzles mais on différenciera les paliers (encastrements, puzzles de 5, 10, 15, etc. pièces) avec possibilité de faire référence à des « puzzles référents ».</a:t>
            </a:r>
          </a:p>
          <a:p>
            <a:pPr marL="171450" indent="-171450">
              <a:buFontTx/>
              <a:buChar char="-"/>
            </a:pPr>
            <a:endParaRPr lang="fr-FR" sz="1200" kern="1200" dirty="0" smtClean="0">
              <a:solidFill>
                <a:schemeClr val="tx1"/>
              </a:solidFill>
              <a:effectLst/>
              <a:latin typeface="+mn-lt"/>
              <a:ea typeface="+mn-ea"/>
              <a:cs typeface="+mn-cs"/>
            </a:endParaRPr>
          </a:p>
          <a:p>
            <a:pPr marL="171450" indent="-171450">
              <a:buFontTx/>
              <a:buChar char="-"/>
            </a:pPr>
            <a:endParaRPr lang="fr-FR" sz="1200" kern="1200" dirty="0" smtClean="0">
              <a:solidFill>
                <a:schemeClr val="tx1"/>
              </a:solidFill>
              <a:effectLst/>
              <a:latin typeface="+mn-lt"/>
              <a:ea typeface="+mn-ea"/>
              <a:cs typeface="+mn-cs"/>
            </a:endParaRPr>
          </a:p>
          <a:p>
            <a:r>
              <a:rPr lang="fr-FR" dirty="0" smtClean="0"/>
              <a:t>Recommandations:</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sym typeface="Wingdings" panose="05000000000000000000" pitchFamily="2" charset="2"/>
              </a:rPr>
              <a:t> </a:t>
            </a:r>
            <a:r>
              <a:rPr lang="fr-FR" sz="1200" kern="1200" dirty="0" smtClean="0">
                <a:solidFill>
                  <a:schemeClr val="tx1"/>
                </a:solidFill>
                <a:effectLst/>
                <a:latin typeface="+mn-lt"/>
                <a:ea typeface="+mn-ea"/>
                <a:cs typeface="+mn-cs"/>
              </a:rPr>
              <a:t>La présentation du carnet de suivi nécessite d’être accompagnée d’un dialogue avec l’élève et avec les familles (et d’une</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fiche explicative).</a:t>
            </a:r>
          </a:p>
          <a:p>
            <a:endParaRPr lang="fr-FR" dirty="0" smtClean="0"/>
          </a:p>
          <a:p>
            <a:pPr marL="171450" indent="-171450">
              <a:buFontTx/>
              <a:buChar char="-"/>
            </a:pPr>
            <a:r>
              <a:rPr lang="fr-FR" sz="1200" kern="1200" dirty="0" smtClean="0">
                <a:solidFill>
                  <a:schemeClr val="tx1"/>
                </a:solidFill>
                <a:effectLst/>
                <a:latin typeface="+mn-lt"/>
                <a:ea typeface="+mn-ea"/>
                <a:cs typeface="+mn-cs"/>
              </a:rPr>
              <a:t>Le carnet de suivi ne doit pas devenir un millefeuille. Cela implique que l’enseignant fasse un choix dans les compétences qu’il illustrera. Éviter de valider, par exemple, toutes les réalisations de puzzles mais différencier les paliers (encastrements, puzzles de 5, 10, 15, etc. pièces).</a:t>
            </a:r>
          </a:p>
          <a:p>
            <a:endParaRPr lang="fr-FR" dirty="0"/>
          </a:p>
        </p:txBody>
      </p:sp>
      <p:sp>
        <p:nvSpPr>
          <p:cNvPr id="4" name="Espace réservé du numéro de diapositive 3"/>
          <p:cNvSpPr>
            <a:spLocks noGrp="1"/>
          </p:cNvSpPr>
          <p:nvPr>
            <p:ph type="sldNum" sz="quarter" idx="10"/>
          </p:nvPr>
        </p:nvSpPr>
        <p:spPr/>
        <p:txBody>
          <a:bodyPr/>
          <a:lstStyle/>
          <a:p>
            <a:fld id="{172B29BA-F7D2-446B-B2A2-9449B88E9DA3}" type="slidenum">
              <a:rPr lang="fr-FR" smtClean="0"/>
              <a:t>5</a:t>
            </a:fld>
            <a:endParaRPr lang="fr-FR"/>
          </a:p>
        </p:txBody>
      </p:sp>
    </p:spTree>
    <p:extLst>
      <p:ext uri="{BB962C8B-B14F-4D97-AF65-F5344CB8AC3E}">
        <p14:creationId xmlns:p14="http://schemas.microsoft.com/office/powerpoint/2010/main" val="3450180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A6A838C-E2AB-4D8C-9E5F-CB104A4A8A52}" type="datetimeFigureOut">
              <a:rPr lang="fr-FR" smtClean="0"/>
              <a:t>07/07/2016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980174-6B45-4BF7-852C-82ABBD401B2D}" type="slidenum">
              <a:rPr lang="fr-FR" smtClean="0"/>
              <a:t>‹N°›</a:t>
            </a:fld>
            <a:endParaRPr lang="fr-FR"/>
          </a:p>
        </p:txBody>
      </p:sp>
    </p:spTree>
    <p:extLst>
      <p:ext uri="{BB962C8B-B14F-4D97-AF65-F5344CB8AC3E}">
        <p14:creationId xmlns:p14="http://schemas.microsoft.com/office/powerpoint/2010/main" val="255137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6A838C-E2AB-4D8C-9E5F-CB104A4A8A52}" type="datetimeFigureOut">
              <a:rPr lang="fr-FR" smtClean="0"/>
              <a:t>07/07/2016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980174-6B45-4BF7-852C-82ABBD401B2D}" type="slidenum">
              <a:rPr lang="fr-FR" smtClean="0"/>
              <a:t>‹N°›</a:t>
            </a:fld>
            <a:endParaRPr lang="fr-FR"/>
          </a:p>
        </p:txBody>
      </p:sp>
    </p:spTree>
    <p:extLst>
      <p:ext uri="{BB962C8B-B14F-4D97-AF65-F5344CB8AC3E}">
        <p14:creationId xmlns:p14="http://schemas.microsoft.com/office/powerpoint/2010/main" val="348407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6A838C-E2AB-4D8C-9E5F-CB104A4A8A52}" type="datetimeFigureOut">
              <a:rPr lang="fr-FR" smtClean="0"/>
              <a:t>07/07/2016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980174-6B45-4BF7-852C-82ABBD401B2D}" type="slidenum">
              <a:rPr lang="fr-FR" smtClean="0"/>
              <a:t>‹N°›</a:t>
            </a:fld>
            <a:endParaRPr lang="fr-FR"/>
          </a:p>
        </p:txBody>
      </p:sp>
    </p:spTree>
    <p:extLst>
      <p:ext uri="{BB962C8B-B14F-4D97-AF65-F5344CB8AC3E}">
        <p14:creationId xmlns:p14="http://schemas.microsoft.com/office/powerpoint/2010/main" val="4060702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6A838C-E2AB-4D8C-9E5F-CB104A4A8A52}" type="datetimeFigureOut">
              <a:rPr lang="fr-FR" smtClean="0"/>
              <a:t>07/07/2016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980174-6B45-4BF7-852C-82ABBD401B2D}" type="slidenum">
              <a:rPr lang="fr-FR" smtClean="0"/>
              <a:t>‹N°›</a:t>
            </a:fld>
            <a:endParaRPr lang="fr-FR"/>
          </a:p>
        </p:txBody>
      </p:sp>
    </p:spTree>
    <p:extLst>
      <p:ext uri="{BB962C8B-B14F-4D97-AF65-F5344CB8AC3E}">
        <p14:creationId xmlns:p14="http://schemas.microsoft.com/office/powerpoint/2010/main" val="1325180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A6A838C-E2AB-4D8C-9E5F-CB104A4A8A52}" type="datetimeFigureOut">
              <a:rPr lang="fr-FR" smtClean="0"/>
              <a:t>07/07/2016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980174-6B45-4BF7-852C-82ABBD401B2D}" type="slidenum">
              <a:rPr lang="fr-FR" smtClean="0"/>
              <a:t>‹N°›</a:t>
            </a:fld>
            <a:endParaRPr lang="fr-FR"/>
          </a:p>
        </p:txBody>
      </p:sp>
    </p:spTree>
    <p:extLst>
      <p:ext uri="{BB962C8B-B14F-4D97-AF65-F5344CB8AC3E}">
        <p14:creationId xmlns:p14="http://schemas.microsoft.com/office/powerpoint/2010/main" val="1116653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A6A838C-E2AB-4D8C-9E5F-CB104A4A8A52}" type="datetimeFigureOut">
              <a:rPr lang="fr-FR" smtClean="0"/>
              <a:t>07/07/2016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980174-6B45-4BF7-852C-82ABBD401B2D}" type="slidenum">
              <a:rPr lang="fr-FR" smtClean="0"/>
              <a:t>‹N°›</a:t>
            </a:fld>
            <a:endParaRPr lang="fr-FR"/>
          </a:p>
        </p:txBody>
      </p:sp>
    </p:spTree>
    <p:extLst>
      <p:ext uri="{BB962C8B-B14F-4D97-AF65-F5344CB8AC3E}">
        <p14:creationId xmlns:p14="http://schemas.microsoft.com/office/powerpoint/2010/main" val="1344877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A6A838C-E2AB-4D8C-9E5F-CB104A4A8A52}" type="datetimeFigureOut">
              <a:rPr lang="fr-FR" smtClean="0"/>
              <a:t>07/07/2016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1980174-6B45-4BF7-852C-82ABBD401B2D}" type="slidenum">
              <a:rPr lang="fr-FR" smtClean="0"/>
              <a:t>‹N°›</a:t>
            </a:fld>
            <a:endParaRPr lang="fr-FR"/>
          </a:p>
        </p:txBody>
      </p:sp>
    </p:spTree>
    <p:extLst>
      <p:ext uri="{BB962C8B-B14F-4D97-AF65-F5344CB8AC3E}">
        <p14:creationId xmlns:p14="http://schemas.microsoft.com/office/powerpoint/2010/main" val="2487715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A6A838C-E2AB-4D8C-9E5F-CB104A4A8A52}" type="datetimeFigureOut">
              <a:rPr lang="fr-FR" smtClean="0"/>
              <a:t>07/07/2016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980174-6B45-4BF7-852C-82ABBD401B2D}" type="slidenum">
              <a:rPr lang="fr-FR" smtClean="0"/>
              <a:t>‹N°›</a:t>
            </a:fld>
            <a:endParaRPr lang="fr-FR"/>
          </a:p>
        </p:txBody>
      </p:sp>
    </p:spTree>
    <p:extLst>
      <p:ext uri="{BB962C8B-B14F-4D97-AF65-F5344CB8AC3E}">
        <p14:creationId xmlns:p14="http://schemas.microsoft.com/office/powerpoint/2010/main" val="3294774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6A838C-E2AB-4D8C-9E5F-CB104A4A8A52}" type="datetimeFigureOut">
              <a:rPr lang="fr-FR" smtClean="0"/>
              <a:t>07/07/2016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980174-6B45-4BF7-852C-82ABBD401B2D}" type="slidenum">
              <a:rPr lang="fr-FR" smtClean="0"/>
              <a:t>‹N°›</a:t>
            </a:fld>
            <a:endParaRPr lang="fr-FR"/>
          </a:p>
        </p:txBody>
      </p:sp>
    </p:spTree>
    <p:extLst>
      <p:ext uri="{BB962C8B-B14F-4D97-AF65-F5344CB8AC3E}">
        <p14:creationId xmlns:p14="http://schemas.microsoft.com/office/powerpoint/2010/main" val="256155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A6A838C-E2AB-4D8C-9E5F-CB104A4A8A52}" type="datetimeFigureOut">
              <a:rPr lang="fr-FR" smtClean="0"/>
              <a:t>07/07/2016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980174-6B45-4BF7-852C-82ABBD401B2D}" type="slidenum">
              <a:rPr lang="fr-FR" smtClean="0"/>
              <a:t>‹N°›</a:t>
            </a:fld>
            <a:endParaRPr lang="fr-FR"/>
          </a:p>
        </p:txBody>
      </p:sp>
    </p:spTree>
    <p:extLst>
      <p:ext uri="{BB962C8B-B14F-4D97-AF65-F5344CB8AC3E}">
        <p14:creationId xmlns:p14="http://schemas.microsoft.com/office/powerpoint/2010/main" val="333282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A6A838C-E2AB-4D8C-9E5F-CB104A4A8A52}" type="datetimeFigureOut">
              <a:rPr lang="fr-FR" smtClean="0"/>
              <a:t>07/07/2016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980174-6B45-4BF7-852C-82ABBD401B2D}" type="slidenum">
              <a:rPr lang="fr-FR" smtClean="0"/>
              <a:t>‹N°›</a:t>
            </a:fld>
            <a:endParaRPr lang="fr-FR"/>
          </a:p>
        </p:txBody>
      </p:sp>
    </p:spTree>
    <p:extLst>
      <p:ext uri="{BB962C8B-B14F-4D97-AF65-F5344CB8AC3E}">
        <p14:creationId xmlns:p14="http://schemas.microsoft.com/office/powerpoint/2010/main" val="4096384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A838C-E2AB-4D8C-9E5F-CB104A4A8A52}" type="datetimeFigureOut">
              <a:rPr lang="fr-FR" smtClean="0"/>
              <a:t>07/07/2016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80174-6B45-4BF7-852C-82ABBD401B2D}" type="slidenum">
              <a:rPr lang="fr-FR" smtClean="0"/>
              <a:t>‹N°›</a:t>
            </a:fld>
            <a:endParaRPr lang="fr-FR"/>
          </a:p>
        </p:txBody>
      </p:sp>
    </p:spTree>
    <p:extLst>
      <p:ext uri="{BB962C8B-B14F-4D97-AF65-F5344CB8AC3E}">
        <p14:creationId xmlns:p14="http://schemas.microsoft.com/office/powerpoint/2010/main" val="3600176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carnet de suivi des apprentissages</a:t>
            </a:r>
            <a:endParaRPr lang="fr-FR" dirty="0"/>
          </a:p>
        </p:txBody>
      </p:sp>
    </p:spTree>
    <p:extLst>
      <p:ext uri="{BB962C8B-B14F-4D97-AF65-F5344CB8AC3E}">
        <p14:creationId xmlns:p14="http://schemas.microsoft.com/office/powerpoint/2010/main" val="2846822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107504" y="116632"/>
            <a:ext cx="8928992"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800" b="1" dirty="0" smtClean="0"/>
              <a:t>Les principes</a:t>
            </a:r>
            <a:endParaRPr lang="fr-FR" sz="2800" b="1" dirty="0"/>
          </a:p>
        </p:txBody>
      </p:sp>
      <p:sp>
        <p:nvSpPr>
          <p:cNvPr id="4" name="Rectangle 3"/>
          <p:cNvSpPr/>
          <p:nvPr/>
        </p:nvSpPr>
        <p:spPr>
          <a:xfrm>
            <a:off x="107504" y="832058"/>
            <a:ext cx="8928992" cy="5909310"/>
          </a:xfrm>
          <a:prstGeom prst="rect">
            <a:avLst/>
          </a:prstGeom>
        </p:spPr>
        <p:txBody>
          <a:bodyPr wrap="square">
            <a:spAutoFit/>
          </a:bodyPr>
          <a:lstStyle/>
          <a:p>
            <a:pPr algn="just"/>
            <a:r>
              <a:rPr lang="fr-FR" sz="2400" dirty="0" smtClean="0"/>
              <a:t>Le </a:t>
            </a:r>
            <a:r>
              <a:rPr lang="fr-FR" sz="2400" dirty="0"/>
              <a:t>carnet de suivi des apprentissages trouve son sens dans une </a:t>
            </a:r>
            <a:r>
              <a:rPr lang="fr-FR" sz="2400" u="sng" dirty="0"/>
              <a:t>pédagogie de la réussite</a:t>
            </a:r>
            <a:r>
              <a:rPr lang="fr-FR" sz="2400" dirty="0"/>
              <a:t> et des </a:t>
            </a:r>
            <a:r>
              <a:rPr lang="fr-FR" sz="2400" u="sng" dirty="0"/>
              <a:t>principes </a:t>
            </a:r>
            <a:r>
              <a:rPr lang="fr-FR" sz="2400" u="sng" dirty="0" smtClean="0"/>
              <a:t>de </a:t>
            </a:r>
            <a:r>
              <a:rPr lang="fr-FR" sz="2400" u="sng" dirty="0"/>
              <a:t>l'évaluation formative</a:t>
            </a:r>
            <a:r>
              <a:rPr lang="fr-FR" sz="2400" dirty="0"/>
              <a:t>, sur la base d'une </a:t>
            </a:r>
            <a:r>
              <a:rPr lang="fr-FR" sz="2400" u="sng" dirty="0"/>
              <a:t>observation continue active</a:t>
            </a:r>
            <a:r>
              <a:rPr lang="fr-FR" sz="2400" dirty="0"/>
              <a:t>. </a:t>
            </a:r>
            <a:endParaRPr lang="fr-FR" sz="2400" dirty="0" smtClean="0"/>
          </a:p>
          <a:p>
            <a:pPr algn="just"/>
            <a:endParaRPr lang="fr-FR" sz="2200" dirty="0" smtClean="0"/>
          </a:p>
          <a:p>
            <a:pPr marL="800100" lvl="1" indent="-342900" algn="just">
              <a:buFont typeface="Wingdings" panose="05000000000000000000" pitchFamily="2" charset="2"/>
              <a:buChar char="ð"/>
            </a:pPr>
            <a:r>
              <a:rPr lang="fr-FR" sz="2200" dirty="0" smtClean="0"/>
              <a:t>Il </a:t>
            </a:r>
            <a:r>
              <a:rPr lang="fr-FR" sz="2200" dirty="0"/>
              <a:t>permet d'</a:t>
            </a:r>
            <a:r>
              <a:rPr lang="fr-FR" sz="2200" b="1" dirty="0"/>
              <a:t>identifier les étapes franchies par chaque enfant </a:t>
            </a:r>
            <a:r>
              <a:rPr lang="fr-FR" sz="2200" dirty="0"/>
              <a:t>à différents moments de l'année et, en ce sens, </a:t>
            </a:r>
            <a:r>
              <a:rPr lang="fr-FR" sz="2200" b="1" dirty="0"/>
              <a:t>définit aussi les marges de progrès qu'il lui reste à conquérir</a:t>
            </a:r>
            <a:r>
              <a:rPr lang="fr-FR" sz="2200" dirty="0"/>
              <a:t>. </a:t>
            </a:r>
            <a:endParaRPr lang="fr-FR" sz="2200" dirty="0" smtClean="0"/>
          </a:p>
          <a:p>
            <a:pPr algn="just"/>
            <a:endParaRPr lang="fr-FR" sz="1000" dirty="0" smtClean="0"/>
          </a:p>
          <a:p>
            <a:pPr marL="800100" lvl="1" indent="-342900" algn="just">
              <a:buFont typeface="Wingdings" panose="05000000000000000000" pitchFamily="2" charset="2"/>
              <a:buChar char="ð"/>
            </a:pPr>
            <a:r>
              <a:rPr lang="fr-FR" sz="2200" dirty="0" smtClean="0"/>
              <a:t>Il </a:t>
            </a:r>
            <a:r>
              <a:rPr lang="fr-FR" sz="2200" b="1" dirty="0"/>
              <a:t>associe l'élève </a:t>
            </a:r>
            <a:r>
              <a:rPr lang="fr-FR" sz="2200" dirty="0"/>
              <a:t>à cette dynamique puisqu'il est renseigné avec lui au cours de moments spécifiques qui lui permettent de </a:t>
            </a:r>
            <a:r>
              <a:rPr lang="fr-FR" sz="2200" b="1" dirty="0"/>
              <a:t>mettre en mots ce qu'il sait, ce qu'il est capable de faire et comment il le fait</a:t>
            </a:r>
            <a:r>
              <a:rPr lang="fr-FR" sz="2200" dirty="0"/>
              <a:t>. 	</a:t>
            </a:r>
            <a:endParaRPr lang="fr-FR" sz="2200" dirty="0" smtClean="0"/>
          </a:p>
          <a:p>
            <a:pPr algn="just"/>
            <a:endParaRPr lang="fr-FR" sz="1000" dirty="0"/>
          </a:p>
          <a:p>
            <a:pPr marL="800100" lvl="1" indent="-342900" algn="just">
              <a:buFont typeface="Wingdings" panose="05000000000000000000" pitchFamily="2" charset="2"/>
              <a:buChar char="ð"/>
            </a:pPr>
            <a:r>
              <a:rPr lang="fr-FR" sz="2200" dirty="0" smtClean="0"/>
              <a:t>L'enseignant </a:t>
            </a:r>
            <a:r>
              <a:rPr lang="fr-FR" sz="2200" dirty="0"/>
              <a:t>qui l'accompagne dans ce processus lui donne aussi l'occasion de </a:t>
            </a:r>
            <a:r>
              <a:rPr lang="fr-FR" sz="2200" b="1" dirty="0"/>
              <a:t>se projeter dans la construction des apprentissages à venir</a:t>
            </a:r>
            <a:r>
              <a:rPr lang="fr-FR" sz="2200" dirty="0"/>
              <a:t>.</a:t>
            </a:r>
          </a:p>
          <a:p>
            <a:pPr algn="just"/>
            <a:endParaRPr lang="fr-FR" dirty="0"/>
          </a:p>
          <a:p>
            <a:pPr algn="just"/>
            <a:r>
              <a:rPr lang="fr-FR" sz="2200" dirty="0" smtClean="0"/>
              <a:t>Le </a:t>
            </a:r>
            <a:r>
              <a:rPr lang="fr-FR" sz="2200" dirty="0"/>
              <a:t>carnet de suivi des apprentissages est </a:t>
            </a:r>
            <a:r>
              <a:rPr lang="fr-FR" sz="2200" b="1" dirty="0">
                <a:solidFill>
                  <a:srgbClr val="FF0000"/>
                </a:solidFill>
              </a:rPr>
              <a:t>obligatoire</a:t>
            </a:r>
            <a:r>
              <a:rPr lang="fr-FR" sz="2200" dirty="0"/>
              <a:t> mais </a:t>
            </a:r>
            <a:r>
              <a:rPr lang="fr-FR" sz="2200" b="1" dirty="0"/>
              <a:t>sa forme est laissée à l’appréciation des équipes enseignantes</a:t>
            </a:r>
            <a:r>
              <a:rPr lang="fr-FR" sz="2200" dirty="0"/>
              <a:t>.</a:t>
            </a:r>
          </a:p>
        </p:txBody>
      </p:sp>
    </p:spTree>
    <p:extLst>
      <p:ext uri="{BB962C8B-B14F-4D97-AF65-F5344CB8AC3E}">
        <p14:creationId xmlns:p14="http://schemas.microsoft.com/office/powerpoint/2010/main" val="2857518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7691" t="11895" r="16751" b="7322"/>
          <a:stretch/>
        </p:blipFill>
        <p:spPr bwMode="auto">
          <a:xfrm>
            <a:off x="290622" y="797088"/>
            <a:ext cx="8529850" cy="5909481"/>
          </a:xfrm>
          <a:prstGeom prst="rect">
            <a:avLst/>
          </a:prstGeom>
          <a:noFill/>
          <a:ln w="19050">
            <a:solidFill>
              <a:schemeClr val="accent1">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9" name="ZoneTexte 8"/>
          <p:cNvSpPr txBox="1"/>
          <p:nvPr/>
        </p:nvSpPr>
        <p:spPr>
          <a:xfrm>
            <a:off x="107504" y="116632"/>
            <a:ext cx="892899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000" b="1" dirty="0" smtClean="0"/>
              <a:t>Proposition de trame pour un carnet de suivi des apprentissages</a:t>
            </a:r>
            <a:endParaRPr lang="fr-FR" sz="2000" b="1" dirty="0"/>
          </a:p>
        </p:txBody>
      </p:sp>
      <p:sp>
        <p:nvSpPr>
          <p:cNvPr id="2" name="Forme libre 1"/>
          <p:cNvSpPr/>
          <p:nvPr/>
        </p:nvSpPr>
        <p:spPr>
          <a:xfrm>
            <a:off x="356461" y="836908"/>
            <a:ext cx="8384583" cy="5869661"/>
          </a:xfrm>
          <a:custGeom>
            <a:avLst/>
            <a:gdLst>
              <a:gd name="connsiteX0" fmla="*/ 8384583 w 8384583"/>
              <a:gd name="connsiteY0" fmla="*/ 0 h 5625885"/>
              <a:gd name="connsiteX1" fmla="*/ 8384583 w 8384583"/>
              <a:gd name="connsiteY1" fmla="*/ 790414 h 5625885"/>
              <a:gd name="connsiteX2" fmla="*/ 2820692 w 8384583"/>
              <a:gd name="connsiteY2" fmla="*/ 774916 h 5625885"/>
              <a:gd name="connsiteX3" fmla="*/ 2820692 w 8384583"/>
              <a:gd name="connsiteY3" fmla="*/ 5625885 h 5625885"/>
              <a:gd name="connsiteX4" fmla="*/ 0 w 8384583"/>
              <a:gd name="connsiteY4" fmla="*/ 5625885 h 5625885"/>
              <a:gd name="connsiteX5" fmla="*/ 0 w 8384583"/>
              <a:gd name="connsiteY5" fmla="*/ 15499 h 5625885"/>
              <a:gd name="connsiteX6" fmla="*/ 8384583 w 8384583"/>
              <a:gd name="connsiteY6" fmla="*/ 0 h 5625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4583" h="5625885">
                <a:moveTo>
                  <a:pt x="8384583" y="0"/>
                </a:moveTo>
                <a:lnTo>
                  <a:pt x="8384583" y="790414"/>
                </a:lnTo>
                <a:lnTo>
                  <a:pt x="2820692" y="774916"/>
                </a:lnTo>
                <a:lnTo>
                  <a:pt x="2820692" y="5625885"/>
                </a:lnTo>
                <a:lnTo>
                  <a:pt x="0" y="5625885"/>
                </a:lnTo>
                <a:lnTo>
                  <a:pt x="0" y="15499"/>
                </a:lnTo>
                <a:lnTo>
                  <a:pt x="8384583" y="0"/>
                </a:lnTo>
                <a:close/>
              </a:path>
            </a:pathLst>
          </a:custGeom>
          <a:solidFill>
            <a:srgbClr val="FF0000">
              <a:alpha val="19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rot="19668628">
            <a:off x="-578201" y="1337713"/>
            <a:ext cx="4883697" cy="1292662"/>
          </a:xfrm>
          <a:prstGeom prst="rect">
            <a:avLst/>
          </a:prstGeom>
          <a:noFill/>
        </p:spPr>
        <p:txBody>
          <a:bodyPr wrap="square" rtlCol="0">
            <a:spAutoFit/>
          </a:bodyPr>
          <a:lstStyle/>
          <a:p>
            <a:pPr algn="ctr"/>
            <a:r>
              <a:rPr lang="fr-FR" sz="2400" b="1" dirty="0" smtClean="0"/>
              <a:t>Partie relative au programme </a:t>
            </a:r>
          </a:p>
          <a:p>
            <a:pPr algn="ctr"/>
            <a:r>
              <a:rPr lang="fr-FR" b="1" dirty="0" smtClean="0"/>
              <a:t>avec déclinaison des différentes étapes permettant de construire progressivement la compétence attendue en fin de cycle</a:t>
            </a:r>
            <a:endParaRPr lang="fr-FR" sz="2000" b="1" dirty="0"/>
          </a:p>
        </p:txBody>
      </p:sp>
      <p:sp>
        <p:nvSpPr>
          <p:cNvPr id="10" name="Rectangle 9"/>
          <p:cNvSpPr/>
          <p:nvPr/>
        </p:nvSpPr>
        <p:spPr>
          <a:xfrm>
            <a:off x="3347864" y="1700808"/>
            <a:ext cx="5393180" cy="5005761"/>
          </a:xfrm>
          <a:prstGeom prst="rect">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rot="1232015">
            <a:off x="4033299" y="3118187"/>
            <a:ext cx="4922054" cy="1354217"/>
          </a:xfrm>
          <a:prstGeom prst="rect">
            <a:avLst/>
          </a:prstGeom>
          <a:noFill/>
        </p:spPr>
        <p:txBody>
          <a:bodyPr wrap="square" rtlCol="0">
            <a:spAutoFit/>
          </a:bodyPr>
          <a:lstStyle/>
          <a:p>
            <a:pPr algn="ctr"/>
            <a:r>
              <a:rPr lang="fr-FR" sz="2800" b="1" dirty="0" smtClean="0"/>
              <a:t>Partie personnelle </a:t>
            </a:r>
          </a:p>
          <a:p>
            <a:pPr algn="ctr"/>
            <a:r>
              <a:rPr lang="fr-FR" b="1" dirty="0" smtClean="0"/>
              <a:t>dédiée à la valorisation des  productions </a:t>
            </a:r>
          </a:p>
          <a:p>
            <a:pPr algn="ctr"/>
            <a:r>
              <a:rPr lang="fr-FR" b="1" dirty="0" smtClean="0"/>
              <a:t>de l’élève  faisant apparaître </a:t>
            </a:r>
          </a:p>
          <a:p>
            <a:pPr algn="ctr"/>
            <a:r>
              <a:rPr lang="fr-FR" b="1" dirty="0" smtClean="0"/>
              <a:t>un progrès significatif</a:t>
            </a:r>
            <a:endParaRPr lang="fr-FR" b="1" dirty="0"/>
          </a:p>
        </p:txBody>
      </p:sp>
    </p:spTree>
    <p:extLst>
      <p:ext uri="{BB962C8B-B14F-4D97-AF65-F5344CB8AC3E}">
        <p14:creationId xmlns:p14="http://schemas.microsoft.com/office/powerpoint/2010/main" val="53937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0" grpId="0" animBg="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7691" t="11895" r="16751" b="7322"/>
          <a:stretch/>
        </p:blipFill>
        <p:spPr bwMode="auto">
          <a:xfrm>
            <a:off x="290622" y="797088"/>
            <a:ext cx="8529850" cy="5909481"/>
          </a:xfrm>
          <a:prstGeom prst="rect">
            <a:avLst/>
          </a:prstGeom>
          <a:noFill/>
          <a:ln w="19050">
            <a:solidFill>
              <a:schemeClr val="accent1">
                <a:lumMod val="75000"/>
              </a:schemeClr>
            </a:solidFill>
            <a:miter lim="800000"/>
            <a:headEnd/>
            <a:tailEnd/>
          </a:ln>
          <a:extLst>
            <a:ext uri="{909E8E84-426E-40DD-AFC4-6F175D3DCCD1}">
              <a14:hiddenFill xmlns:a14="http://schemas.microsoft.com/office/drawing/2010/main">
                <a:solidFill>
                  <a:schemeClr val="accent1"/>
                </a:solidFill>
              </a14:hiddenFill>
            </a:ext>
          </a:extLst>
        </p:spPr>
      </p:pic>
      <p:grpSp>
        <p:nvGrpSpPr>
          <p:cNvPr id="8" name="Groupe 7"/>
          <p:cNvGrpSpPr/>
          <p:nvPr/>
        </p:nvGrpSpPr>
        <p:grpSpPr>
          <a:xfrm>
            <a:off x="366212" y="1772816"/>
            <a:ext cx="7950204" cy="4464496"/>
            <a:chOff x="362630" y="1772816"/>
            <a:chExt cx="7950204" cy="4464496"/>
          </a:xfrm>
        </p:grpSpPr>
        <p:sp>
          <p:nvSpPr>
            <p:cNvPr id="5" name="Rectangle à coins arrondis 4"/>
            <p:cNvSpPr/>
            <p:nvPr/>
          </p:nvSpPr>
          <p:spPr>
            <a:xfrm>
              <a:off x="362630" y="1772816"/>
              <a:ext cx="2841218" cy="446449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Bulle ronde 5"/>
            <p:cNvSpPr/>
            <p:nvPr/>
          </p:nvSpPr>
          <p:spPr>
            <a:xfrm>
              <a:off x="3779912" y="3895844"/>
              <a:ext cx="4532922" cy="1549380"/>
            </a:xfrm>
            <a:prstGeom prst="wedgeEllipseCallout">
              <a:avLst>
                <a:gd name="adj1" fmla="val -62923"/>
                <a:gd name="adj2" fmla="val -5237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244382" y="4028871"/>
              <a:ext cx="3708412" cy="1200329"/>
            </a:xfrm>
            <a:prstGeom prst="rect">
              <a:avLst/>
            </a:prstGeom>
            <a:noFill/>
          </p:spPr>
          <p:txBody>
            <a:bodyPr wrap="square" rtlCol="0">
              <a:spAutoFit/>
            </a:bodyPr>
            <a:lstStyle/>
            <a:p>
              <a:pPr algn="ctr"/>
              <a:r>
                <a:rPr lang="fr-FR" dirty="0" smtClean="0"/>
                <a:t>Des objectifs d’étape, </a:t>
              </a:r>
            </a:p>
            <a:p>
              <a:pPr algn="ctr"/>
              <a:r>
                <a:rPr lang="fr-FR" dirty="0" smtClean="0"/>
                <a:t>points d’appui possibles </a:t>
              </a:r>
            </a:p>
            <a:p>
              <a:pPr algn="ctr"/>
              <a:r>
                <a:rPr lang="fr-FR" dirty="0" smtClean="0"/>
                <a:t>pour construire progressivement la compétence attendue en fin de cycle</a:t>
              </a:r>
              <a:endParaRPr lang="fr-FR" dirty="0"/>
            </a:p>
          </p:txBody>
        </p:sp>
      </p:grpSp>
      <p:sp>
        <p:nvSpPr>
          <p:cNvPr id="13" name="Forme libre 12"/>
          <p:cNvSpPr/>
          <p:nvPr/>
        </p:nvSpPr>
        <p:spPr>
          <a:xfrm>
            <a:off x="356461" y="836908"/>
            <a:ext cx="8384583" cy="5869661"/>
          </a:xfrm>
          <a:custGeom>
            <a:avLst/>
            <a:gdLst>
              <a:gd name="connsiteX0" fmla="*/ 8384583 w 8384583"/>
              <a:gd name="connsiteY0" fmla="*/ 0 h 5625885"/>
              <a:gd name="connsiteX1" fmla="*/ 8384583 w 8384583"/>
              <a:gd name="connsiteY1" fmla="*/ 790414 h 5625885"/>
              <a:gd name="connsiteX2" fmla="*/ 2820692 w 8384583"/>
              <a:gd name="connsiteY2" fmla="*/ 774916 h 5625885"/>
              <a:gd name="connsiteX3" fmla="*/ 2820692 w 8384583"/>
              <a:gd name="connsiteY3" fmla="*/ 5625885 h 5625885"/>
              <a:gd name="connsiteX4" fmla="*/ 0 w 8384583"/>
              <a:gd name="connsiteY4" fmla="*/ 5625885 h 5625885"/>
              <a:gd name="connsiteX5" fmla="*/ 0 w 8384583"/>
              <a:gd name="connsiteY5" fmla="*/ 15499 h 5625885"/>
              <a:gd name="connsiteX6" fmla="*/ 8384583 w 8384583"/>
              <a:gd name="connsiteY6" fmla="*/ 0 h 5625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84583" h="5625885">
                <a:moveTo>
                  <a:pt x="8384583" y="0"/>
                </a:moveTo>
                <a:lnTo>
                  <a:pt x="8384583" y="790414"/>
                </a:lnTo>
                <a:lnTo>
                  <a:pt x="2820692" y="774916"/>
                </a:lnTo>
                <a:lnTo>
                  <a:pt x="2820692" y="5625885"/>
                </a:lnTo>
                <a:lnTo>
                  <a:pt x="0" y="5625885"/>
                </a:lnTo>
                <a:lnTo>
                  <a:pt x="0" y="15499"/>
                </a:lnTo>
                <a:lnTo>
                  <a:pt x="8384583"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07504" y="116632"/>
            <a:ext cx="892899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000" b="1" dirty="0" smtClean="0"/>
              <a:t>Proposition de trame pour un carnet de suivi des apprentissages</a:t>
            </a:r>
            <a:endParaRPr lang="fr-FR" sz="2000" b="1" dirty="0"/>
          </a:p>
        </p:txBody>
      </p:sp>
      <p:sp>
        <p:nvSpPr>
          <p:cNvPr id="9" name="Rectangle 8"/>
          <p:cNvSpPr/>
          <p:nvPr/>
        </p:nvSpPr>
        <p:spPr>
          <a:xfrm>
            <a:off x="362630" y="836712"/>
            <a:ext cx="8385834" cy="6480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2" name="Groupe 11"/>
          <p:cNvGrpSpPr/>
          <p:nvPr/>
        </p:nvGrpSpPr>
        <p:grpSpPr>
          <a:xfrm>
            <a:off x="3491880" y="1988840"/>
            <a:ext cx="3463484" cy="1294403"/>
            <a:chOff x="4135054" y="1916833"/>
            <a:chExt cx="4032448" cy="936103"/>
          </a:xfrm>
        </p:grpSpPr>
        <p:sp>
          <p:nvSpPr>
            <p:cNvPr id="10" name="Bulle ronde 9"/>
            <p:cNvSpPr/>
            <p:nvPr/>
          </p:nvSpPr>
          <p:spPr>
            <a:xfrm>
              <a:off x="4135054" y="1916833"/>
              <a:ext cx="4032448" cy="936103"/>
            </a:xfrm>
            <a:prstGeom prst="wedgeEllipseCallout">
              <a:avLst>
                <a:gd name="adj1" fmla="val -28708"/>
                <a:gd name="adj2" fmla="val -106183"/>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4302728" y="2033846"/>
              <a:ext cx="3688833" cy="513289"/>
            </a:xfrm>
            <a:prstGeom prst="rect">
              <a:avLst/>
            </a:prstGeom>
            <a:noFill/>
          </p:spPr>
          <p:txBody>
            <a:bodyPr wrap="square" rtlCol="0">
              <a:spAutoFit/>
            </a:bodyPr>
            <a:lstStyle/>
            <a:p>
              <a:pPr algn="ctr"/>
              <a:r>
                <a:rPr lang="fr-FR" dirty="0" smtClean="0"/>
                <a:t>Une entrée par </a:t>
              </a:r>
            </a:p>
            <a:p>
              <a:pPr algn="ctr"/>
              <a:r>
                <a:rPr lang="fr-FR" dirty="0" smtClean="0"/>
                <a:t>les compétences du programme </a:t>
              </a:r>
            </a:p>
            <a:p>
              <a:pPr algn="ctr"/>
              <a:r>
                <a:rPr lang="fr-FR" sz="1600" i="1" dirty="0" smtClean="0"/>
                <a:t>les attendus de fin de cycle 1</a:t>
              </a:r>
              <a:endParaRPr lang="fr-FR" sz="1600" i="1" dirty="0"/>
            </a:p>
          </p:txBody>
        </p:sp>
      </p:grpSp>
      <p:grpSp>
        <p:nvGrpSpPr>
          <p:cNvPr id="3" name="Groupe 2"/>
          <p:cNvGrpSpPr/>
          <p:nvPr/>
        </p:nvGrpSpPr>
        <p:grpSpPr>
          <a:xfrm>
            <a:off x="7034792" y="2492896"/>
            <a:ext cx="1785680" cy="1035321"/>
            <a:chOff x="7034792" y="2492896"/>
            <a:chExt cx="1785680" cy="1035321"/>
          </a:xfrm>
        </p:grpSpPr>
        <p:sp>
          <p:nvSpPr>
            <p:cNvPr id="15" name="Bulle ronde 14"/>
            <p:cNvSpPr/>
            <p:nvPr/>
          </p:nvSpPr>
          <p:spPr>
            <a:xfrm>
              <a:off x="7034792" y="2492896"/>
              <a:ext cx="1785680" cy="1035321"/>
            </a:xfrm>
            <a:prstGeom prst="wedgeEllipseCallout">
              <a:avLst>
                <a:gd name="adj1" fmla="val -10118"/>
                <a:gd name="adj2" fmla="val -19071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7051875" y="2492896"/>
              <a:ext cx="1696589" cy="646331"/>
            </a:xfrm>
            <a:prstGeom prst="rect">
              <a:avLst/>
            </a:prstGeom>
            <a:noFill/>
          </p:spPr>
          <p:txBody>
            <a:bodyPr wrap="square" rtlCol="0">
              <a:spAutoFit/>
            </a:bodyPr>
            <a:lstStyle/>
            <a:p>
              <a:pPr algn="ctr"/>
              <a:r>
                <a:rPr lang="fr-FR" dirty="0" smtClean="0"/>
                <a:t>Une organisation </a:t>
              </a:r>
            </a:p>
            <a:p>
              <a:pPr algn="ctr"/>
              <a:r>
                <a:rPr lang="fr-FR" dirty="0" smtClean="0"/>
                <a:t>par domaine</a:t>
              </a:r>
              <a:endParaRPr lang="fr-FR" sz="1600" i="1" dirty="0"/>
            </a:p>
          </p:txBody>
        </p:sp>
      </p:grpSp>
      <p:grpSp>
        <p:nvGrpSpPr>
          <p:cNvPr id="17" name="Groupe 16"/>
          <p:cNvGrpSpPr/>
          <p:nvPr/>
        </p:nvGrpSpPr>
        <p:grpSpPr>
          <a:xfrm>
            <a:off x="2987824" y="5719651"/>
            <a:ext cx="2689458" cy="1035321"/>
            <a:chOff x="7034792" y="2492896"/>
            <a:chExt cx="1785680" cy="1035321"/>
          </a:xfrm>
        </p:grpSpPr>
        <p:sp>
          <p:nvSpPr>
            <p:cNvPr id="18" name="Bulle ronde 17"/>
            <p:cNvSpPr/>
            <p:nvPr/>
          </p:nvSpPr>
          <p:spPr>
            <a:xfrm>
              <a:off x="7034792" y="2492896"/>
              <a:ext cx="1785680" cy="1035321"/>
            </a:xfrm>
            <a:prstGeom prst="wedgeEllipseCallout">
              <a:avLst>
                <a:gd name="adj1" fmla="val -124206"/>
                <a:gd name="adj2" fmla="val -83994"/>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7051875" y="2650517"/>
              <a:ext cx="1696589" cy="646331"/>
            </a:xfrm>
            <a:prstGeom prst="rect">
              <a:avLst/>
            </a:prstGeom>
            <a:noFill/>
          </p:spPr>
          <p:txBody>
            <a:bodyPr wrap="square" rtlCol="0">
              <a:spAutoFit/>
            </a:bodyPr>
            <a:lstStyle/>
            <a:p>
              <a:pPr algn="ctr"/>
              <a:r>
                <a:rPr lang="fr-FR" dirty="0" smtClean="0"/>
                <a:t>…</a:t>
              </a:r>
              <a:r>
                <a:rPr lang="fr-FR" dirty="0" smtClean="0"/>
                <a:t>pour inscrire les progrès dans le temps</a:t>
              </a:r>
              <a:endParaRPr lang="fr-FR" sz="1600" i="1" dirty="0"/>
            </a:p>
          </p:txBody>
        </p:sp>
      </p:grpSp>
    </p:spTree>
    <p:extLst>
      <p:ext uri="{BB962C8B-B14F-4D97-AF65-F5344CB8AC3E}">
        <p14:creationId xmlns:p14="http://schemas.microsoft.com/office/powerpoint/2010/main" val="72270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7691" t="11895" r="16751" b="7322"/>
          <a:stretch/>
        </p:blipFill>
        <p:spPr bwMode="auto">
          <a:xfrm>
            <a:off x="290622" y="797088"/>
            <a:ext cx="8529850" cy="5909481"/>
          </a:xfrm>
          <a:prstGeom prst="rect">
            <a:avLst/>
          </a:prstGeom>
          <a:noFill/>
          <a:ln w="19050">
            <a:solidFill>
              <a:schemeClr val="accent1">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9" name="ZoneTexte 8"/>
          <p:cNvSpPr txBox="1"/>
          <p:nvPr/>
        </p:nvSpPr>
        <p:spPr>
          <a:xfrm>
            <a:off x="107504" y="116632"/>
            <a:ext cx="8928992" cy="4001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fr-FR" sz="2000" b="1" dirty="0" smtClean="0"/>
              <a:t>Proposition de trame pour un carnet de suivi des apprentissages</a:t>
            </a:r>
            <a:endParaRPr lang="fr-FR" sz="2000" b="1" dirty="0"/>
          </a:p>
        </p:txBody>
      </p:sp>
      <p:grpSp>
        <p:nvGrpSpPr>
          <p:cNvPr id="12" name="Groupe 11"/>
          <p:cNvGrpSpPr/>
          <p:nvPr/>
        </p:nvGrpSpPr>
        <p:grpSpPr>
          <a:xfrm>
            <a:off x="3491880" y="1844824"/>
            <a:ext cx="5184576" cy="2664296"/>
            <a:chOff x="3491880" y="1844824"/>
            <a:chExt cx="5184576" cy="2664296"/>
          </a:xfrm>
        </p:grpSpPr>
        <p:sp>
          <p:nvSpPr>
            <p:cNvPr id="2" name="Rectangle à coins arrondis 1"/>
            <p:cNvSpPr/>
            <p:nvPr/>
          </p:nvSpPr>
          <p:spPr>
            <a:xfrm>
              <a:off x="3491880" y="1844824"/>
              <a:ext cx="5184576" cy="266429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3779912" y="2060848"/>
              <a:ext cx="4608512" cy="923330"/>
            </a:xfrm>
            <a:prstGeom prst="rect">
              <a:avLst/>
            </a:prstGeom>
            <a:noFill/>
          </p:spPr>
          <p:txBody>
            <a:bodyPr wrap="square" rtlCol="0">
              <a:spAutoFit/>
            </a:bodyPr>
            <a:lstStyle/>
            <a:p>
              <a:pPr algn="ctr"/>
              <a:r>
                <a:rPr lang="fr-FR" b="1" dirty="0" smtClean="0"/>
                <a:t>Production de l’élève… pour conserver et valoriser une trace mettant en avant des éléments significatifs de progrès ou réussite. </a:t>
              </a:r>
              <a:endParaRPr lang="fr-FR" b="1" dirty="0"/>
            </a:p>
          </p:txBody>
        </p:sp>
        <p:sp>
          <p:nvSpPr>
            <p:cNvPr id="13" name="ZoneTexte 12"/>
            <p:cNvSpPr txBox="1"/>
            <p:nvPr/>
          </p:nvSpPr>
          <p:spPr>
            <a:xfrm>
              <a:off x="3851920" y="3290163"/>
              <a:ext cx="4608512" cy="646331"/>
            </a:xfrm>
            <a:prstGeom prst="rect">
              <a:avLst/>
            </a:prstGeom>
            <a:noFill/>
          </p:spPr>
          <p:txBody>
            <a:bodyPr wrap="square" rtlCol="0">
              <a:spAutoFit/>
            </a:bodyPr>
            <a:lstStyle/>
            <a:p>
              <a:pPr algn="ctr"/>
              <a:r>
                <a:rPr lang="fr-FR" i="1" dirty="0" smtClean="0"/>
                <a:t>Ces traces peuvent  être présentées sous format papier, photo, enregistrement sonore…</a:t>
              </a:r>
              <a:endParaRPr lang="fr-FR" i="1" dirty="0"/>
            </a:p>
          </p:txBody>
        </p:sp>
      </p:grpSp>
      <p:grpSp>
        <p:nvGrpSpPr>
          <p:cNvPr id="14" name="Groupe 13"/>
          <p:cNvGrpSpPr/>
          <p:nvPr/>
        </p:nvGrpSpPr>
        <p:grpSpPr>
          <a:xfrm>
            <a:off x="3419872" y="4797152"/>
            <a:ext cx="3312368" cy="1728192"/>
            <a:chOff x="3419872" y="4797152"/>
            <a:chExt cx="3312368" cy="1728192"/>
          </a:xfrm>
        </p:grpSpPr>
        <p:sp>
          <p:nvSpPr>
            <p:cNvPr id="11" name="Rectangle à coins arrondis 10"/>
            <p:cNvSpPr/>
            <p:nvPr/>
          </p:nvSpPr>
          <p:spPr>
            <a:xfrm>
              <a:off x="3478778" y="4797152"/>
              <a:ext cx="3181454" cy="172819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3419872" y="4869160"/>
              <a:ext cx="3312368" cy="1354217"/>
            </a:xfrm>
            <a:prstGeom prst="rect">
              <a:avLst/>
            </a:prstGeom>
            <a:noFill/>
          </p:spPr>
          <p:txBody>
            <a:bodyPr wrap="square" rtlCol="0">
              <a:spAutoFit/>
            </a:bodyPr>
            <a:lstStyle/>
            <a:p>
              <a:pPr algn="ctr"/>
              <a:r>
                <a:rPr lang="fr-FR" b="1" dirty="0" smtClean="0"/>
                <a:t>Interprétation, explicitation de ce qui se cache derrière la trace. </a:t>
              </a:r>
            </a:p>
            <a:p>
              <a:pPr algn="ctr"/>
              <a:r>
                <a:rPr lang="fr-FR" sz="1400" i="1" dirty="0"/>
                <a:t>G</a:t>
              </a:r>
              <a:r>
                <a:rPr lang="fr-FR" sz="1400" i="1" dirty="0" smtClean="0"/>
                <a:t>râce à l’observation et aux échanges menés avec l’élève, l’enseignant note les éléments qui rendent lisibles le progrès </a:t>
              </a:r>
              <a:r>
                <a:rPr lang="fr-FR" dirty="0" smtClean="0"/>
                <a:t>.</a:t>
              </a:r>
            </a:p>
          </p:txBody>
        </p:sp>
      </p:grpSp>
      <p:grpSp>
        <p:nvGrpSpPr>
          <p:cNvPr id="17" name="Groupe 16"/>
          <p:cNvGrpSpPr/>
          <p:nvPr/>
        </p:nvGrpSpPr>
        <p:grpSpPr>
          <a:xfrm>
            <a:off x="6890616" y="4748087"/>
            <a:ext cx="1929856" cy="1136652"/>
            <a:chOff x="3419872" y="4797152"/>
            <a:chExt cx="3312368" cy="1728192"/>
          </a:xfrm>
        </p:grpSpPr>
        <p:sp>
          <p:nvSpPr>
            <p:cNvPr id="18" name="Rectangle à coins arrondis 17"/>
            <p:cNvSpPr/>
            <p:nvPr/>
          </p:nvSpPr>
          <p:spPr>
            <a:xfrm>
              <a:off x="3478778" y="4797152"/>
              <a:ext cx="3181454" cy="172819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3419872" y="4869159"/>
              <a:ext cx="3312368" cy="1637827"/>
            </a:xfrm>
            <a:prstGeom prst="rect">
              <a:avLst/>
            </a:prstGeom>
            <a:noFill/>
          </p:spPr>
          <p:txBody>
            <a:bodyPr wrap="square" rtlCol="0">
              <a:spAutoFit/>
            </a:bodyPr>
            <a:lstStyle/>
            <a:p>
              <a:pPr algn="ctr"/>
              <a:r>
                <a:rPr lang="fr-FR" b="1" dirty="0" smtClean="0"/>
                <a:t>Matérialisation du progrès par l’élève  </a:t>
              </a:r>
              <a:r>
                <a:rPr lang="fr-FR" sz="1400" dirty="0" smtClean="0"/>
                <a:t>(colorier une nouvelle marche, se dessiner…).</a:t>
              </a:r>
            </a:p>
          </p:txBody>
        </p:sp>
      </p:grpSp>
    </p:spTree>
    <p:extLst>
      <p:ext uri="{BB962C8B-B14F-4D97-AF65-F5344CB8AC3E}">
        <p14:creationId xmlns:p14="http://schemas.microsoft.com/office/powerpoint/2010/main" val="20392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1000" fill="hold"/>
                                        <p:tgtEl>
                                          <p:spTgt spid="14"/>
                                        </p:tgtEl>
                                        <p:attrNameLst>
                                          <p:attrName>ppt_w</p:attrName>
                                        </p:attrNameLst>
                                      </p:cBhvr>
                                      <p:tavLst>
                                        <p:tav tm="0">
                                          <p:val>
                                            <p:fltVal val="0"/>
                                          </p:val>
                                        </p:tav>
                                        <p:tav tm="100000">
                                          <p:val>
                                            <p:strVal val="#ppt_w"/>
                                          </p:val>
                                        </p:tav>
                                      </p:tavLst>
                                    </p:anim>
                                    <p:anim calcmode="lin" valueType="num">
                                      <p:cBhvr>
                                        <p:cTn id="15" dur="1000" fill="hold"/>
                                        <p:tgtEl>
                                          <p:spTgt spid="14"/>
                                        </p:tgtEl>
                                        <p:attrNameLst>
                                          <p:attrName>ppt_h</p:attrName>
                                        </p:attrNameLst>
                                      </p:cBhvr>
                                      <p:tavLst>
                                        <p:tav tm="0">
                                          <p:val>
                                            <p:fltVal val="0"/>
                                          </p:val>
                                        </p:tav>
                                        <p:tav tm="100000">
                                          <p:val>
                                            <p:strVal val="#ppt_h"/>
                                          </p:val>
                                        </p:tav>
                                      </p:tavLst>
                                    </p:anim>
                                    <p:anim calcmode="lin" valueType="num">
                                      <p:cBhvr>
                                        <p:cTn id="16" dur="1000" fill="hold"/>
                                        <p:tgtEl>
                                          <p:spTgt spid="14"/>
                                        </p:tgtEl>
                                        <p:attrNameLst>
                                          <p:attrName>style.rotation</p:attrName>
                                        </p:attrNameLst>
                                      </p:cBhvr>
                                      <p:tavLst>
                                        <p:tav tm="0">
                                          <p:val>
                                            <p:fltVal val="90"/>
                                          </p:val>
                                        </p:tav>
                                        <p:tav tm="100000">
                                          <p:val>
                                            <p:fltVal val="0"/>
                                          </p:val>
                                        </p:tav>
                                      </p:tavLst>
                                    </p:anim>
                                    <p:animEffect transition="in" filter="fade">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1000" fill="hold"/>
                                        <p:tgtEl>
                                          <p:spTgt spid="17"/>
                                        </p:tgtEl>
                                        <p:attrNameLst>
                                          <p:attrName>ppt_w</p:attrName>
                                        </p:attrNameLst>
                                      </p:cBhvr>
                                      <p:tavLst>
                                        <p:tav tm="0">
                                          <p:val>
                                            <p:fltVal val="0"/>
                                          </p:val>
                                        </p:tav>
                                        <p:tav tm="100000">
                                          <p:val>
                                            <p:strVal val="#ppt_w"/>
                                          </p:val>
                                        </p:tav>
                                      </p:tavLst>
                                    </p:anim>
                                    <p:anim calcmode="lin" valueType="num">
                                      <p:cBhvr>
                                        <p:cTn id="23" dur="1000" fill="hold"/>
                                        <p:tgtEl>
                                          <p:spTgt spid="17"/>
                                        </p:tgtEl>
                                        <p:attrNameLst>
                                          <p:attrName>ppt_h</p:attrName>
                                        </p:attrNameLst>
                                      </p:cBhvr>
                                      <p:tavLst>
                                        <p:tav tm="0">
                                          <p:val>
                                            <p:fltVal val="0"/>
                                          </p:val>
                                        </p:tav>
                                        <p:tav tm="100000">
                                          <p:val>
                                            <p:strVal val="#ppt_h"/>
                                          </p:val>
                                        </p:tav>
                                      </p:tavLst>
                                    </p:anim>
                                    <p:anim calcmode="lin" valueType="num">
                                      <p:cBhvr>
                                        <p:cTn id="24" dur="1000" fill="hold"/>
                                        <p:tgtEl>
                                          <p:spTgt spid="17"/>
                                        </p:tgtEl>
                                        <p:attrNameLst>
                                          <p:attrName>style.rotation</p:attrName>
                                        </p:attrNameLst>
                                      </p:cBhvr>
                                      <p:tavLst>
                                        <p:tav tm="0">
                                          <p:val>
                                            <p:fltVal val="90"/>
                                          </p:val>
                                        </p:tav>
                                        <p:tav tm="100000">
                                          <p:val>
                                            <p:fltVal val="0"/>
                                          </p:val>
                                        </p:tav>
                                      </p:tavLst>
                                    </p:anim>
                                    <p:animEffect transition="in" filter="fade">
                                      <p:cBhvr>
                                        <p:cTn id="25"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Personnalisé 2">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0070C0"/>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21150</TotalTime>
  <Words>785</Words>
  <Application>Microsoft Office PowerPoint</Application>
  <PresentationFormat>Affichage à l'écran (4:3)</PresentationFormat>
  <Paragraphs>66</Paragraphs>
  <Slides>5</Slides>
  <Notes>5</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Le carnet de suivi des apprentissages</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carnet de suivi des apprentissages</dc:title>
  <dc:creator>Frédéric Leplé</dc:creator>
  <cp:lastModifiedBy>Frédéric Leplé</cp:lastModifiedBy>
  <cp:revision>36</cp:revision>
  <dcterms:created xsi:type="dcterms:W3CDTF">2016-04-20T20:29:44Z</dcterms:created>
  <dcterms:modified xsi:type="dcterms:W3CDTF">2016-07-07T21:52:41Z</dcterms:modified>
</cp:coreProperties>
</file>