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62" r:id="rId2"/>
    <p:sldId id="363" r:id="rId3"/>
    <p:sldId id="364" r:id="rId4"/>
    <p:sldId id="365" r:id="rId5"/>
    <p:sldId id="366" r:id="rId6"/>
    <p:sldId id="367" r:id="rId7"/>
    <p:sldId id="368" r:id="rId8"/>
    <p:sldId id="369" r:id="rId9"/>
    <p:sldId id="375" r:id="rId10"/>
    <p:sldId id="370" r:id="rId11"/>
    <p:sldId id="372" r:id="rId12"/>
    <p:sldId id="376" r:id="rId13"/>
    <p:sldId id="377" r:id="rId14"/>
    <p:sldId id="371" r:id="rId15"/>
    <p:sldId id="374" r:id="rId16"/>
    <p:sldId id="380" r:id="rId17"/>
    <p:sldId id="373" r:id="rId18"/>
    <p:sldId id="378" r:id="rId1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614"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E2F6"/>
    <a:srgbClr val="CDACE6"/>
    <a:srgbClr val="E8D9F3"/>
    <a:srgbClr val="AE78D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67" autoAdjust="0"/>
    <p:restoredTop sz="95439" autoAdjust="0"/>
  </p:normalViewPr>
  <p:slideViewPr>
    <p:cSldViewPr showGuides="1">
      <p:cViewPr varScale="1">
        <p:scale>
          <a:sx n="103" d="100"/>
          <a:sy n="103" d="100"/>
        </p:scale>
        <p:origin x="804" y="-462"/>
      </p:cViewPr>
      <p:guideLst>
        <p:guide orient="horz" pos="2614"/>
        <p:guide pos="3840"/>
      </p:guideLst>
    </p:cSldViewPr>
  </p:slideViewPr>
  <p:notesTextViewPr>
    <p:cViewPr>
      <p:scale>
        <a:sx n="3" d="2"/>
        <a:sy n="3" d="2"/>
      </p:scale>
      <p:origin x="0" y="0"/>
    </p:cViewPr>
  </p:notesTextViewPr>
  <p:sorterViewPr>
    <p:cViewPr>
      <p:scale>
        <a:sx n="55" d="100"/>
        <a:sy n="55" d="100"/>
      </p:scale>
      <p:origin x="0" y="0"/>
    </p:cViewPr>
  </p:sorterViewPr>
  <p:gridSpacing cx="90001" cy="90001"/>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2F7262A-309C-4110-8BFC-C57D187EE0E5}"/>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0063A322-BC0A-4BD2-8841-7934858B306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A6FAFA82-E7C2-463F-B44D-71E29ABDB172}"/>
              </a:ext>
            </a:extLst>
          </p:cNvPr>
          <p:cNvSpPr>
            <a:spLocks noGrp="1"/>
          </p:cNvSpPr>
          <p:nvPr>
            <p:ph type="dt" sz="half" idx="10"/>
          </p:nvPr>
        </p:nvSpPr>
        <p:spPr/>
        <p:txBody>
          <a:bodyPr/>
          <a:lstStyle/>
          <a:p>
            <a:fld id="{DC394D37-D1E6-490C-9D5F-99CF5CD89B0D}" type="datetimeFigureOut">
              <a:rPr lang="fr-FR" smtClean="0"/>
              <a:t>20/03/2019</a:t>
            </a:fld>
            <a:endParaRPr lang="fr-FR" dirty="0"/>
          </a:p>
        </p:txBody>
      </p:sp>
      <p:sp>
        <p:nvSpPr>
          <p:cNvPr id="5" name="Espace réservé du pied de page 4">
            <a:extLst>
              <a:ext uri="{FF2B5EF4-FFF2-40B4-BE49-F238E27FC236}">
                <a16:creationId xmlns:a16="http://schemas.microsoft.com/office/drawing/2014/main" id="{6AAB2BFC-B1DB-4CF5-BC34-DB0BC5E40CA5}"/>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06C5EA82-3DA3-4A03-B86F-89932B20E3F5}"/>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3160764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71001A-DE9D-404B-919A-CE9014BA0D66}"/>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8177E57F-1888-490B-A8A7-C596293D21C1}"/>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90AD4FD-6C86-4119-A392-329CE97C67BF}"/>
              </a:ext>
            </a:extLst>
          </p:cNvPr>
          <p:cNvSpPr>
            <a:spLocks noGrp="1"/>
          </p:cNvSpPr>
          <p:nvPr>
            <p:ph type="dt" sz="half" idx="10"/>
          </p:nvPr>
        </p:nvSpPr>
        <p:spPr/>
        <p:txBody>
          <a:bodyPr/>
          <a:lstStyle/>
          <a:p>
            <a:fld id="{DC394D37-D1E6-490C-9D5F-99CF5CD89B0D}" type="datetimeFigureOut">
              <a:rPr lang="fr-FR" smtClean="0"/>
              <a:t>20/03/2019</a:t>
            </a:fld>
            <a:endParaRPr lang="fr-FR" dirty="0"/>
          </a:p>
        </p:txBody>
      </p:sp>
      <p:sp>
        <p:nvSpPr>
          <p:cNvPr id="5" name="Espace réservé du pied de page 4">
            <a:extLst>
              <a:ext uri="{FF2B5EF4-FFF2-40B4-BE49-F238E27FC236}">
                <a16:creationId xmlns:a16="http://schemas.microsoft.com/office/drawing/2014/main" id="{BCEAD2F7-0619-48A7-AC30-2F536F8888AE}"/>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E3F22F49-6134-43C1-836D-C8780E736782}"/>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4330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E70E9B07-F472-4D3F-BDEF-62CB9752081A}"/>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6BC97879-5921-4D00-9C08-D3908453C99C}"/>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DE514030-65EE-4324-AB7D-8997684DEE5D}"/>
              </a:ext>
            </a:extLst>
          </p:cNvPr>
          <p:cNvSpPr>
            <a:spLocks noGrp="1"/>
          </p:cNvSpPr>
          <p:nvPr>
            <p:ph type="dt" sz="half" idx="10"/>
          </p:nvPr>
        </p:nvSpPr>
        <p:spPr/>
        <p:txBody>
          <a:bodyPr/>
          <a:lstStyle/>
          <a:p>
            <a:fld id="{DC394D37-D1E6-490C-9D5F-99CF5CD89B0D}" type="datetimeFigureOut">
              <a:rPr lang="fr-FR" smtClean="0"/>
              <a:t>20/03/2019</a:t>
            </a:fld>
            <a:endParaRPr lang="fr-FR" dirty="0"/>
          </a:p>
        </p:txBody>
      </p:sp>
      <p:sp>
        <p:nvSpPr>
          <p:cNvPr id="5" name="Espace réservé du pied de page 4">
            <a:extLst>
              <a:ext uri="{FF2B5EF4-FFF2-40B4-BE49-F238E27FC236}">
                <a16:creationId xmlns:a16="http://schemas.microsoft.com/office/drawing/2014/main" id="{E1E08E2F-FD4D-4A26-B05A-A0305E0D4CC5}"/>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E05C27DF-72C0-4F85-A015-77293AA7303E}"/>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563378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903876-027B-43C2-8739-8EDDD6DFACA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222C7C05-24C1-4F47-8F4F-545301029253}"/>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40D9712-D805-4703-9FA7-34F0CF3D6196}"/>
              </a:ext>
            </a:extLst>
          </p:cNvPr>
          <p:cNvSpPr>
            <a:spLocks noGrp="1"/>
          </p:cNvSpPr>
          <p:nvPr>
            <p:ph type="dt" sz="half" idx="10"/>
          </p:nvPr>
        </p:nvSpPr>
        <p:spPr/>
        <p:txBody>
          <a:bodyPr/>
          <a:lstStyle/>
          <a:p>
            <a:fld id="{DC394D37-D1E6-490C-9D5F-99CF5CD89B0D}" type="datetimeFigureOut">
              <a:rPr lang="fr-FR" smtClean="0"/>
              <a:t>20/03/2019</a:t>
            </a:fld>
            <a:endParaRPr lang="fr-FR" dirty="0"/>
          </a:p>
        </p:txBody>
      </p:sp>
      <p:sp>
        <p:nvSpPr>
          <p:cNvPr id="5" name="Espace réservé du pied de page 4">
            <a:extLst>
              <a:ext uri="{FF2B5EF4-FFF2-40B4-BE49-F238E27FC236}">
                <a16:creationId xmlns:a16="http://schemas.microsoft.com/office/drawing/2014/main" id="{7D390B33-4B99-464E-A9A7-0A50BF8A3C1D}"/>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7F629F1C-AA06-454B-B732-FE24D5D12686}"/>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41108722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89CCC0-096C-4E65-9589-4EAA6CDAB53A}"/>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80DDAF8E-3105-47B1-9A60-692E962499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A5C9D8B3-A49B-4D1F-8EEE-9CFC80441C86}"/>
              </a:ext>
            </a:extLst>
          </p:cNvPr>
          <p:cNvSpPr>
            <a:spLocks noGrp="1"/>
          </p:cNvSpPr>
          <p:nvPr>
            <p:ph type="dt" sz="half" idx="10"/>
          </p:nvPr>
        </p:nvSpPr>
        <p:spPr/>
        <p:txBody>
          <a:bodyPr/>
          <a:lstStyle/>
          <a:p>
            <a:fld id="{DC394D37-D1E6-490C-9D5F-99CF5CD89B0D}" type="datetimeFigureOut">
              <a:rPr lang="fr-FR" smtClean="0"/>
              <a:t>20/03/2019</a:t>
            </a:fld>
            <a:endParaRPr lang="fr-FR" dirty="0"/>
          </a:p>
        </p:txBody>
      </p:sp>
      <p:sp>
        <p:nvSpPr>
          <p:cNvPr id="5" name="Espace réservé du pied de page 4">
            <a:extLst>
              <a:ext uri="{FF2B5EF4-FFF2-40B4-BE49-F238E27FC236}">
                <a16:creationId xmlns:a16="http://schemas.microsoft.com/office/drawing/2014/main" id="{DC1B76A5-8DEF-4C46-B636-F6D9E722767A}"/>
              </a:ext>
            </a:extLst>
          </p:cNvPr>
          <p:cNvSpPr>
            <a:spLocks noGrp="1"/>
          </p:cNvSpPr>
          <p:nvPr>
            <p:ph type="ftr" sz="quarter" idx="11"/>
          </p:nvPr>
        </p:nvSpPr>
        <p:spPr/>
        <p:txBody>
          <a:bodyPr/>
          <a:lstStyle/>
          <a:p>
            <a:endParaRPr lang="fr-FR" dirty="0"/>
          </a:p>
        </p:txBody>
      </p:sp>
      <p:sp>
        <p:nvSpPr>
          <p:cNvPr id="6" name="Espace réservé du numéro de diapositive 5">
            <a:extLst>
              <a:ext uri="{FF2B5EF4-FFF2-40B4-BE49-F238E27FC236}">
                <a16:creationId xmlns:a16="http://schemas.microsoft.com/office/drawing/2014/main" id="{B7705377-D01E-40D7-9244-D84C4E7F795E}"/>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3624819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6279F7-808C-4330-957C-519C1302E17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CE277426-5FAA-444C-B139-C2C1E0062338}"/>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901AFBBB-1F93-48C2-933B-DF2FDB1EB24D}"/>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8182C71A-6C8B-48F1-8AFB-E4050B19D535}"/>
              </a:ext>
            </a:extLst>
          </p:cNvPr>
          <p:cNvSpPr>
            <a:spLocks noGrp="1"/>
          </p:cNvSpPr>
          <p:nvPr>
            <p:ph type="dt" sz="half" idx="10"/>
          </p:nvPr>
        </p:nvSpPr>
        <p:spPr/>
        <p:txBody>
          <a:bodyPr/>
          <a:lstStyle/>
          <a:p>
            <a:fld id="{DC394D37-D1E6-490C-9D5F-99CF5CD89B0D}" type="datetimeFigureOut">
              <a:rPr lang="fr-FR" smtClean="0"/>
              <a:t>20/03/2019</a:t>
            </a:fld>
            <a:endParaRPr lang="fr-FR" dirty="0"/>
          </a:p>
        </p:txBody>
      </p:sp>
      <p:sp>
        <p:nvSpPr>
          <p:cNvPr id="6" name="Espace réservé du pied de page 5">
            <a:extLst>
              <a:ext uri="{FF2B5EF4-FFF2-40B4-BE49-F238E27FC236}">
                <a16:creationId xmlns:a16="http://schemas.microsoft.com/office/drawing/2014/main" id="{B1284A33-45A0-46FB-B041-2A829A5915C4}"/>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337CA5E8-4A42-4BB0-9B64-FC9127C423A2}"/>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310303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D7A3E52-A138-48E1-B829-EB99A2E0846F}"/>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D41ADBA3-5310-4D81-865C-BA414BD31F4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EE204EE2-DC9A-4044-B910-1EAEF1C66088}"/>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3D2DD860-F5A2-4AF7-9952-7266282504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5CD51DFC-A049-4F8B-8850-CA6F8A92DAE1}"/>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25B94F81-4920-4156-A45A-5900A5B90259}"/>
              </a:ext>
            </a:extLst>
          </p:cNvPr>
          <p:cNvSpPr>
            <a:spLocks noGrp="1"/>
          </p:cNvSpPr>
          <p:nvPr>
            <p:ph type="dt" sz="half" idx="10"/>
          </p:nvPr>
        </p:nvSpPr>
        <p:spPr/>
        <p:txBody>
          <a:bodyPr/>
          <a:lstStyle/>
          <a:p>
            <a:fld id="{DC394D37-D1E6-490C-9D5F-99CF5CD89B0D}" type="datetimeFigureOut">
              <a:rPr lang="fr-FR" smtClean="0"/>
              <a:t>20/03/2019</a:t>
            </a:fld>
            <a:endParaRPr lang="fr-FR" dirty="0"/>
          </a:p>
        </p:txBody>
      </p:sp>
      <p:sp>
        <p:nvSpPr>
          <p:cNvPr id="8" name="Espace réservé du pied de page 7">
            <a:extLst>
              <a:ext uri="{FF2B5EF4-FFF2-40B4-BE49-F238E27FC236}">
                <a16:creationId xmlns:a16="http://schemas.microsoft.com/office/drawing/2014/main" id="{225A9CAE-1FEA-4E15-B77F-DDFDB9043504}"/>
              </a:ext>
            </a:extLst>
          </p:cNvPr>
          <p:cNvSpPr>
            <a:spLocks noGrp="1"/>
          </p:cNvSpPr>
          <p:nvPr>
            <p:ph type="ftr" sz="quarter" idx="11"/>
          </p:nvPr>
        </p:nvSpPr>
        <p:spPr/>
        <p:txBody>
          <a:bodyPr/>
          <a:lstStyle/>
          <a:p>
            <a:endParaRPr lang="fr-FR" dirty="0"/>
          </a:p>
        </p:txBody>
      </p:sp>
      <p:sp>
        <p:nvSpPr>
          <p:cNvPr id="9" name="Espace réservé du numéro de diapositive 8">
            <a:extLst>
              <a:ext uri="{FF2B5EF4-FFF2-40B4-BE49-F238E27FC236}">
                <a16:creationId xmlns:a16="http://schemas.microsoft.com/office/drawing/2014/main" id="{A1C122AD-4712-4654-9524-55E7ECDCBF77}"/>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573599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C1B48EC-237C-4D58-8A9C-22A791D41C73}"/>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2BC77FC6-EBDF-4569-8207-D25B712F8845}"/>
              </a:ext>
            </a:extLst>
          </p:cNvPr>
          <p:cNvSpPr>
            <a:spLocks noGrp="1"/>
          </p:cNvSpPr>
          <p:nvPr>
            <p:ph type="dt" sz="half" idx="10"/>
          </p:nvPr>
        </p:nvSpPr>
        <p:spPr/>
        <p:txBody>
          <a:bodyPr/>
          <a:lstStyle/>
          <a:p>
            <a:fld id="{DC394D37-D1E6-490C-9D5F-99CF5CD89B0D}" type="datetimeFigureOut">
              <a:rPr lang="fr-FR" smtClean="0"/>
              <a:t>20/03/2019</a:t>
            </a:fld>
            <a:endParaRPr lang="fr-FR" dirty="0"/>
          </a:p>
        </p:txBody>
      </p:sp>
      <p:sp>
        <p:nvSpPr>
          <p:cNvPr id="4" name="Espace réservé du pied de page 3">
            <a:extLst>
              <a:ext uri="{FF2B5EF4-FFF2-40B4-BE49-F238E27FC236}">
                <a16:creationId xmlns:a16="http://schemas.microsoft.com/office/drawing/2014/main" id="{26AB4F3E-95E4-4899-BC90-7DE11DD6F8AF}"/>
              </a:ext>
            </a:extLst>
          </p:cNvPr>
          <p:cNvSpPr>
            <a:spLocks noGrp="1"/>
          </p:cNvSpPr>
          <p:nvPr>
            <p:ph type="ftr" sz="quarter" idx="11"/>
          </p:nvPr>
        </p:nvSpPr>
        <p:spPr/>
        <p:txBody>
          <a:bodyPr/>
          <a:lstStyle/>
          <a:p>
            <a:endParaRPr lang="fr-FR" dirty="0"/>
          </a:p>
        </p:txBody>
      </p:sp>
      <p:sp>
        <p:nvSpPr>
          <p:cNvPr id="5" name="Espace réservé du numéro de diapositive 4">
            <a:extLst>
              <a:ext uri="{FF2B5EF4-FFF2-40B4-BE49-F238E27FC236}">
                <a16:creationId xmlns:a16="http://schemas.microsoft.com/office/drawing/2014/main" id="{CFCFAB30-4E60-4267-97F7-6EB49C69D7DD}"/>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3235204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794A354D-D75C-42B4-8E1B-60EB0B2FD776}"/>
              </a:ext>
            </a:extLst>
          </p:cNvPr>
          <p:cNvSpPr>
            <a:spLocks noGrp="1"/>
          </p:cNvSpPr>
          <p:nvPr>
            <p:ph type="dt" sz="half" idx="10"/>
          </p:nvPr>
        </p:nvSpPr>
        <p:spPr/>
        <p:txBody>
          <a:bodyPr/>
          <a:lstStyle/>
          <a:p>
            <a:fld id="{DC394D37-D1E6-490C-9D5F-99CF5CD89B0D}" type="datetimeFigureOut">
              <a:rPr lang="fr-FR" smtClean="0"/>
              <a:t>20/03/2019</a:t>
            </a:fld>
            <a:endParaRPr lang="fr-FR" dirty="0"/>
          </a:p>
        </p:txBody>
      </p:sp>
      <p:sp>
        <p:nvSpPr>
          <p:cNvPr id="3" name="Espace réservé du pied de page 2">
            <a:extLst>
              <a:ext uri="{FF2B5EF4-FFF2-40B4-BE49-F238E27FC236}">
                <a16:creationId xmlns:a16="http://schemas.microsoft.com/office/drawing/2014/main" id="{B8DF29D6-FE1A-4CA1-A2C5-BBDAE1B33B63}"/>
              </a:ext>
            </a:extLst>
          </p:cNvPr>
          <p:cNvSpPr>
            <a:spLocks noGrp="1"/>
          </p:cNvSpPr>
          <p:nvPr>
            <p:ph type="ftr" sz="quarter" idx="11"/>
          </p:nvPr>
        </p:nvSpPr>
        <p:spPr/>
        <p:txBody>
          <a:bodyPr/>
          <a:lstStyle/>
          <a:p>
            <a:endParaRPr lang="fr-FR" dirty="0"/>
          </a:p>
        </p:txBody>
      </p:sp>
      <p:sp>
        <p:nvSpPr>
          <p:cNvPr id="4" name="Espace réservé du numéro de diapositive 3">
            <a:extLst>
              <a:ext uri="{FF2B5EF4-FFF2-40B4-BE49-F238E27FC236}">
                <a16:creationId xmlns:a16="http://schemas.microsoft.com/office/drawing/2014/main" id="{0885EED2-3646-4E39-887A-9CDFD97AD80A}"/>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838077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FDFD364-0EF0-4746-ABE2-8CCEF6D810EB}"/>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8949A7CC-B70F-4383-A46B-3EDB28EA0A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12E6892A-EA8F-49B1-9B79-00DA876737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79FF2971-DF2B-45B2-81AB-0C178038B5A7}"/>
              </a:ext>
            </a:extLst>
          </p:cNvPr>
          <p:cNvSpPr>
            <a:spLocks noGrp="1"/>
          </p:cNvSpPr>
          <p:nvPr>
            <p:ph type="dt" sz="half" idx="10"/>
          </p:nvPr>
        </p:nvSpPr>
        <p:spPr/>
        <p:txBody>
          <a:bodyPr/>
          <a:lstStyle/>
          <a:p>
            <a:fld id="{DC394D37-D1E6-490C-9D5F-99CF5CD89B0D}" type="datetimeFigureOut">
              <a:rPr lang="fr-FR" smtClean="0"/>
              <a:t>20/03/2019</a:t>
            </a:fld>
            <a:endParaRPr lang="fr-FR" dirty="0"/>
          </a:p>
        </p:txBody>
      </p:sp>
      <p:sp>
        <p:nvSpPr>
          <p:cNvPr id="6" name="Espace réservé du pied de page 5">
            <a:extLst>
              <a:ext uri="{FF2B5EF4-FFF2-40B4-BE49-F238E27FC236}">
                <a16:creationId xmlns:a16="http://schemas.microsoft.com/office/drawing/2014/main" id="{C953353D-677D-4B0D-81C8-2952BD7935EF}"/>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9B359C68-6E74-4B31-BD97-D53ADEE44D39}"/>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091160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89F4D5-E206-4135-AC76-B98CE08A02B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136A89E5-3A76-48CC-B42F-0FEA61B85BF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a:extLst>
              <a:ext uri="{FF2B5EF4-FFF2-40B4-BE49-F238E27FC236}">
                <a16:creationId xmlns:a16="http://schemas.microsoft.com/office/drawing/2014/main" id="{E8FF17A7-C186-4A9F-9907-C873C82C3C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501E682B-476D-4A8C-88DC-FCC8489CEDB4}"/>
              </a:ext>
            </a:extLst>
          </p:cNvPr>
          <p:cNvSpPr>
            <a:spLocks noGrp="1"/>
          </p:cNvSpPr>
          <p:nvPr>
            <p:ph type="dt" sz="half" idx="10"/>
          </p:nvPr>
        </p:nvSpPr>
        <p:spPr/>
        <p:txBody>
          <a:bodyPr/>
          <a:lstStyle/>
          <a:p>
            <a:fld id="{DC394D37-D1E6-490C-9D5F-99CF5CD89B0D}" type="datetimeFigureOut">
              <a:rPr lang="fr-FR" smtClean="0"/>
              <a:t>20/03/2019</a:t>
            </a:fld>
            <a:endParaRPr lang="fr-FR" dirty="0"/>
          </a:p>
        </p:txBody>
      </p:sp>
      <p:sp>
        <p:nvSpPr>
          <p:cNvPr id="6" name="Espace réservé du pied de page 5">
            <a:extLst>
              <a:ext uri="{FF2B5EF4-FFF2-40B4-BE49-F238E27FC236}">
                <a16:creationId xmlns:a16="http://schemas.microsoft.com/office/drawing/2014/main" id="{31149C68-8796-4D32-BCC7-FAAFF7DAD411}"/>
              </a:ext>
            </a:extLst>
          </p:cNvPr>
          <p:cNvSpPr>
            <a:spLocks noGrp="1"/>
          </p:cNvSpPr>
          <p:nvPr>
            <p:ph type="ftr" sz="quarter" idx="11"/>
          </p:nvPr>
        </p:nvSpPr>
        <p:spPr/>
        <p:txBody>
          <a:bodyPr/>
          <a:lstStyle/>
          <a:p>
            <a:endParaRPr lang="fr-FR" dirty="0"/>
          </a:p>
        </p:txBody>
      </p:sp>
      <p:sp>
        <p:nvSpPr>
          <p:cNvPr id="7" name="Espace réservé du numéro de diapositive 6">
            <a:extLst>
              <a:ext uri="{FF2B5EF4-FFF2-40B4-BE49-F238E27FC236}">
                <a16:creationId xmlns:a16="http://schemas.microsoft.com/office/drawing/2014/main" id="{D9FCB114-4A6A-4B54-B701-E8C5E53A4BBF}"/>
              </a:ext>
            </a:extLst>
          </p:cNvPr>
          <p:cNvSpPr>
            <a:spLocks noGrp="1"/>
          </p:cNvSpPr>
          <p:nvPr>
            <p:ph type="sldNum" sz="quarter" idx="12"/>
          </p:nvPr>
        </p:nvSpPr>
        <p:spPr/>
        <p:txBody>
          <a:bodyPr/>
          <a:lstStyle/>
          <a:p>
            <a:fld id="{793B5CD7-D76F-42FB-BA9E-DC2198D39462}" type="slidenum">
              <a:rPr lang="fr-FR" smtClean="0"/>
              <a:t>‹N°›</a:t>
            </a:fld>
            <a:endParaRPr lang="fr-FR" dirty="0"/>
          </a:p>
        </p:txBody>
      </p:sp>
    </p:spTree>
    <p:extLst>
      <p:ext uri="{BB962C8B-B14F-4D97-AF65-F5344CB8AC3E}">
        <p14:creationId xmlns:p14="http://schemas.microsoft.com/office/powerpoint/2010/main" val="2144453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1A4DC3E8-9DF7-4EB3-AB8D-61CF58FF28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0D3AF18A-A7B3-4927-8AED-A11E08E1F8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21E3768-C682-4948-AA4B-0C59D34914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394D37-D1E6-490C-9D5F-99CF5CD89B0D}" type="datetimeFigureOut">
              <a:rPr lang="fr-FR" smtClean="0"/>
              <a:t>20/03/2019</a:t>
            </a:fld>
            <a:endParaRPr lang="fr-FR" dirty="0"/>
          </a:p>
        </p:txBody>
      </p:sp>
      <p:sp>
        <p:nvSpPr>
          <p:cNvPr id="5" name="Espace réservé du pied de page 4">
            <a:extLst>
              <a:ext uri="{FF2B5EF4-FFF2-40B4-BE49-F238E27FC236}">
                <a16:creationId xmlns:a16="http://schemas.microsoft.com/office/drawing/2014/main" id="{FD4B23CB-8A6F-4492-A10F-A83C970794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a:extLst>
              <a:ext uri="{FF2B5EF4-FFF2-40B4-BE49-F238E27FC236}">
                <a16:creationId xmlns:a16="http://schemas.microsoft.com/office/drawing/2014/main" id="{D8DFAD21-5FEE-4579-B536-69B7A1AF1EA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3B5CD7-D76F-42FB-BA9E-DC2198D39462}" type="slidenum">
              <a:rPr lang="fr-FR" smtClean="0"/>
              <a:t>‹N°›</a:t>
            </a:fld>
            <a:endParaRPr lang="fr-FR" dirty="0"/>
          </a:p>
        </p:txBody>
      </p:sp>
    </p:spTree>
    <p:extLst>
      <p:ext uri="{BB962C8B-B14F-4D97-AF65-F5344CB8AC3E}">
        <p14:creationId xmlns:p14="http://schemas.microsoft.com/office/powerpoint/2010/main" val="3899564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7" Type="http://schemas.openxmlformats.org/officeDocument/2006/relationships/slideLayout" Target="../slideLayouts/slideLayout1.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s>
</file>

<file path=ppt/slides/_rels/slide10.xml.rels><?xml version="1.0" encoding="UTF-8" standalone="yes"?>
<Relationships xmlns="http://schemas.openxmlformats.org/package/2006/relationships"><Relationship Id="rId8" Type="http://schemas.openxmlformats.org/officeDocument/2006/relationships/hyperlink" Target="http://www.homme-moderne.org/societe/socio/bourdieu/questions/opinionpub.html" TargetMode="External"/><Relationship Id="rId3" Type="http://schemas.openxmlformats.org/officeDocument/2006/relationships/tags" Target="../tags/tag57.xml"/><Relationship Id="rId7" Type="http://schemas.openxmlformats.org/officeDocument/2006/relationships/slideLayout" Target="../slideLayouts/slideLayout1.xml"/><Relationship Id="rId2" Type="http://schemas.openxmlformats.org/officeDocument/2006/relationships/tags" Target="../tags/tag56.xml"/><Relationship Id="rId1" Type="http://schemas.openxmlformats.org/officeDocument/2006/relationships/tags" Target="../tags/tag55.xml"/><Relationship Id="rId6" Type="http://schemas.openxmlformats.org/officeDocument/2006/relationships/tags" Target="../tags/tag60.xml"/><Relationship Id="rId5" Type="http://schemas.openxmlformats.org/officeDocument/2006/relationships/tags" Target="../tags/tag59.xml"/><Relationship Id="rId4" Type="http://schemas.openxmlformats.org/officeDocument/2006/relationships/tags" Target="../tags/tag58.xml"/></Relationships>
</file>

<file path=ppt/slides/_rels/slide11.xml.rels><?xml version="1.0" encoding="UTF-8" standalone="yes"?>
<Relationships xmlns="http://schemas.openxmlformats.org/package/2006/relationships"><Relationship Id="rId3" Type="http://schemas.openxmlformats.org/officeDocument/2006/relationships/tags" Target="../tags/tag63.xml"/><Relationship Id="rId7" Type="http://schemas.openxmlformats.org/officeDocument/2006/relationships/slideLayout" Target="../slideLayouts/slideLayout1.xml"/><Relationship Id="rId2" Type="http://schemas.openxmlformats.org/officeDocument/2006/relationships/tags" Target="../tags/tag62.xml"/><Relationship Id="rId1" Type="http://schemas.openxmlformats.org/officeDocument/2006/relationships/tags" Target="../tags/tag61.xml"/><Relationship Id="rId6" Type="http://schemas.openxmlformats.org/officeDocument/2006/relationships/tags" Target="../tags/tag66.xml"/><Relationship Id="rId5" Type="http://schemas.openxmlformats.org/officeDocument/2006/relationships/tags" Target="../tags/tag65.xml"/><Relationship Id="rId4" Type="http://schemas.openxmlformats.org/officeDocument/2006/relationships/tags" Target="../tags/tag64.xml"/></Relationships>
</file>

<file path=ppt/slides/_rels/slide12.xml.rels><?xml version="1.0" encoding="UTF-8" standalone="yes"?>
<Relationships xmlns="http://schemas.openxmlformats.org/package/2006/relationships"><Relationship Id="rId3" Type="http://schemas.openxmlformats.org/officeDocument/2006/relationships/tags" Target="../tags/tag69.xml"/><Relationship Id="rId7" Type="http://schemas.openxmlformats.org/officeDocument/2006/relationships/slideLayout" Target="../slideLayouts/slideLayout1.xml"/><Relationship Id="rId2" Type="http://schemas.openxmlformats.org/officeDocument/2006/relationships/tags" Target="../tags/tag68.xml"/><Relationship Id="rId1" Type="http://schemas.openxmlformats.org/officeDocument/2006/relationships/tags" Target="../tags/tag67.xml"/><Relationship Id="rId6" Type="http://schemas.openxmlformats.org/officeDocument/2006/relationships/tags" Target="../tags/tag72.xml"/><Relationship Id="rId5" Type="http://schemas.openxmlformats.org/officeDocument/2006/relationships/tags" Target="../tags/tag71.xml"/><Relationship Id="rId4" Type="http://schemas.openxmlformats.org/officeDocument/2006/relationships/tags" Target="../tags/tag70.xml"/></Relationships>
</file>

<file path=ppt/slides/_rels/slide13.xml.rels><?xml version="1.0" encoding="UTF-8" standalone="yes"?>
<Relationships xmlns="http://schemas.openxmlformats.org/package/2006/relationships"><Relationship Id="rId8" Type="http://schemas.openxmlformats.org/officeDocument/2006/relationships/tags" Target="../tags/tag80.xml"/><Relationship Id="rId3" Type="http://schemas.openxmlformats.org/officeDocument/2006/relationships/tags" Target="../tags/tag75.xml"/><Relationship Id="rId7" Type="http://schemas.openxmlformats.org/officeDocument/2006/relationships/tags" Target="../tags/tag79.xml"/><Relationship Id="rId2" Type="http://schemas.openxmlformats.org/officeDocument/2006/relationships/tags" Target="../tags/tag74.xml"/><Relationship Id="rId1" Type="http://schemas.openxmlformats.org/officeDocument/2006/relationships/tags" Target="../tags/tag73.xml"/><Relationship Id="rId6" Type="http://schemas.openxmlformats.org/officeDocument/2006/relationships/tags" Target="../tags/tag78.xml"/><Relationship Id="rId5" Type="http://schemas.openxmlformats.org/officeDocument/2006/relationships/tags" Target="../tags/tag77.xml"/><Relationship Id="rId10" Type="http://schemas.openxmlformats.org/officeDocument/2006/relationships/slideLayout" Target="../slideLayouts/slideLayout1.xml"/><Relationship Id="rId4" Type="http://schemas.openxmlformats.org/officeDocument/2006/relationships/tags" Target="../tags/tag76.xml"/><Relationship Id="rId9" Type="http://schemas.openxmlformats.org/officeDocument/2006/relationships/tags" Target="../tags/tag81.xml"/></Relationships>
</file>

<file path=ppt/slides/_rels/slide14.xml.rels><?xml version="1.0" encoding="UTF-8" standalone="yes"?>
<Relationships xmlns="http://schemas.openxmlformats.org/package/2006/relationships"><Relationship Id="rId8" Type="http://schemas.openxmlformats.org/officeDocument/2006/relationships/hyperlink" Target="http://www.homme-moderne.org/societe/socio/bourdieu/questions/opinionpub.html" TargetMode="External"/><Relationship Id="rId3" Type="http://schemas.openxmlformats.org/officeDocument/2006/relationships/tags" Target="../tags/tag84.xml"/><Relationship Id="rId7" Type="http://schemas.openxmlformats.org/officeDocument/2006/relationships/slideLayout" Target="../slideLayouts/slideLayout1.xml"/><Relationship Id="rId2" Type="http://schemas.openxmlformats.org/officeDocument/2006/relationships/tags" Target="../tags/tag83.xml"/><Relationship Id="rId1" Type="http://schemas.openxmlformats.org/officeDocument/2006/relationships/tags" Target="../tags/tag82.xml"/><Relationship Id="rId6" Type="http://schemas.openxmlformats.org/officeDocument/2006/relationships/tags" Target="../tags/tag87.xml"/><Relationship Id="rId5" Type="http://schemas.openxmlformats.org/officeDocument/2006/relationships/tags" Target="../tags/tag86.xml"/><Relationship Id="rId4" Type="http://schemas.openxmlformats.org/officeDocument/2006/relationships/tags" Target="../tags/tag85.xml"/><Relationship Id="rId9" Type="http://schemas.openxmlformats.org/officeDocument/2006/relationships/hyperlink" Target="https://www.cairn.info/revue-le-mouvement-social-2007-4-page-95.htm"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www.persee.fr/doc/polix_0295-2319_1997_num_10_37_1653" TargetMode="External"/><Relationship Id="rId3" Type="http://schemas.openxmlformats.org/officeDocument/2006/relationships/tags" Target="../tags/tag90.xml"/><Relationship Id="rId7" Type="http://schemas.openxmlformats.org/officeDocument/2006/relationships/slideLayout" Target="../slideLayouts/slideLayout1.xml"/><Relationship Id="rId2" Type="http://schemas.openxmlformats.org/officeDocument/2006/relationships/tags" Target="../tags/tag89.xml"/><Relationship Id="rId1" Type="http://schemas.openxmlformats.org/officeDocument/2006/relationships/tags" Target="../tags/tag88.xml"/><Relationship Id="rId6" Type="http://schemas.openxmlformats.org/officeDocument/2006/relationships/tags" Target="../tags/tag93.xml"/><Relationship Id="rId5" Type="http://schemas.openxmlformats.org/officeDocument/2006/relationships/tags" Target="../tags/tag92.xml"/><Relationship Id="rId4" Type="http://schemas.openxmlformats.org/officeDocument/2006/relationships/tags" Target="../tags/tag91.xml"/><Relationship Id="rId9" Type="http://schemas.openxmlformats.org/officeDocument/2006/relationships/hyperlink" Target="https://www.cairn.info/load_pdf.php?ID_ARTICLE=HERM_031_0181"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www.persee.fr/doc/polix_0295-2319_1989_num_2_5_1366" TargetMode="External"/><Relationship Id="rId3" Type="http://schemas.openxmlformats.org/officeDocument/2006/relationships/tags" Target="../tags/tag96.xml"/><Relationship Id="rId7" Type="http://schemas.openxmlformats.org/officeDocument/2006/relationships/slideLayout" Target="../slideLayouts/slideLayout1.xml"/><Relationship Id="rId2" Type="http://schemas.openxmlformats.org/officeDocument/2006/relationships/tags" Target="../tags/tag95.xml"/><Relationship Id="rId1" Type="http://schemas.openxmlformats.org/officeDocument/2006/relationships/tags" Target="../tags/tag94.xml"/><Relationship Id="rId6" Type="http://schemas.openxmlformats.org/officeDocument/2006/relationships/tags" Target="../tags/tag99.xml"/><Relationship Id="rId5" Type="http://schemas.openxmlformats.org/officeDocument/2006/relationships/tags" Target="../tags/tag98.xml"/><Relationship Id="rId10" Type="http://schemas.openxmlformats.org/officeDocument/2006/relationships/hyperlink" Target="https://www.cairn.info/revue-pouvoirs-2013-2-page-141.htm" TargetMode="External"/><Relationship Id="rId4" Type="http://schemas.openxmlformats.org/officeDocument/2006/relationships/tags" Target="../tags/tag97.xml"/><Relationship Id="rId9" Type="http://schemas.openxmlformats.org/officeDocument/2006/relationships/hyperlink" Target="https://www.cairn.info/revue-projet-2001-4-page-65.htm" TargetMode="External"/></Relationships>
</file>

<file path=ppt/slides/_rels/slide17.xml.rels><?xml version="1.0" encoding="UTF-8" standalone="yes"?>
<Relationships xmlns="http://schemas.openxmlformats.org/package/2006/relationships"><Relationship Id="rId8" Type="http://schemas.openxmlformats.org/officeDocument/2006/relationships/hyperlink" Target="https://laviedesidees.fr/Opinion-et-participation.html" TargetMode="External"/><Relationship Id="rId3" Type="http://schemas.openxmlformats.org/officeDocument/2006/relationships/tags" Target="../tags/tag102.xml"/><Relationship Id="rId7" Type="http://schemas.openxmlformats.org/officeDocument/2006/relationships/slideLayout" Target="../slideLayouts/slideLayout1.xml"/><Relationship Id="rId12" Type="http://schemas.openxmlformats.org/officeDocument/2006/relationships/hyperlink" Target="https://www.touteleurope.eu/actualite/le-premier-sondage-deliberatif-europeen-livre-ses-conclusions.html" TargetMode="External"/><Relationship Id="rId2" Type="http://schemas.openxmlformats.org/officeDocument/2006/relationships/tags" Target="../tags/tag101.xml"/><Relationship Id="rId1" Type="http://schemas.openxmlformats.org/officeDocument/2006/relationships/tags" Target="../tags/tag100.xml"/><Relationship Id="rId6" Type="http://schemas.openxmlformats.org/officeDocument/2006/relationships/tags" Target="../tags/tag105.xml"/><Relationship Id="rId11" Type="http://schemas.openxmlformats.org/officeDocument/2006/relationships/hyperlink" Target="https://www.persee.fr/doc/rfsp_0035-2950_1998_num_48_1_395259" TargetMode="External"/><Relationship Id="rId5" Type="http://schemas.openxmlformats.org/officeDocument/2006/relationships/tags" Target="../tags/tag104.xml"/><Relationship Id="rId10" Type="http://schemas.openxmlformats.org/officeDocument/2006/relationships/hyperlink" Target="https://www.ladocumentationfrancaise.fr/var/storage/libris/3303330403389/3303330403389_EX.pdf" TargetMode="External"/><Relationship Id="rId4" Type="http://schemas.openxmlformats.org/officeDocument/2006/relationships/tags" Target="../tags/tag103.xml"/><Relationship Id="rId9" Type="http://schemas.openxmlformats.org/officeDocument/2006/relationships/hyperlink" Target="https://www.vie-publique.fr/decouverte-institutions/citoyen/enjeux/media-democratie/medias-contribuent-ils-au-debat-democratique.html" TargetMode="External"/></Relationships>
</file>

<file path=ppt/slides/_rels/slide18.xml.rels><?xml version="1.0" encoding="UTF-8" standalone="yes"?>
<Relationships xmlns="http://schemas.openxmlformats.org/package/2006/relationships"><Relationship Id="rId8" Type="http://schemas.openxmlformats.org/officeDocument/2006/relationships/hyperlink" Target="https://www.fondation-res-publica.org/L-opinion-publique-existe-influe-mais-ne-gouverne-pas_a234.html" TargetMode="External"/><Relationship Id="rId3" Type="http://schemas.openxmlformats.org/officeDocument/2006/relationships/tags" Target="../tags/tag108.xml"/><Relationship Id="rId7" Type="http://schemas.openxmlformats.org/officeDocument/2006/relationships/slideLayout" Target="../slideLayouts/slideLayout1.xml"/><Relationship Id="rId2" Type="http://schemas.openxmlformats.org/officeDocument/2006/relationships/tags" Target="../tags/tag107.xml"/><Relationship Id="rId1" Type="http://schemas.openxmlformats.org/officeDocument/2006/relationships/tags" Target="../tags/tag106.xml"/><Relationship Id="rId6" Type="http://schemas.openxmlformats.org/officeDocument/2006/relationships/tags" Target="../tags/tag111.xml"/><Relationship Id="rId11" Type="http://schemas.openxmlformats.org/officeDocument/2006/relationships/hyperlink" Target="http://cache.media.eduscol.education.fr/file/lycee/75/9/LyceeGT_Ressources_ECJS_1_03_OpinionPub_182759.pdf" TargetMode="External"/><Relationship Id="rId5" Type="http://schemas.openxmlformats.org/officeDocument/2006/relationships/tags" Target="../tags/tag110.xml"/><Relationship Id="rId10" Type="http://schemas.openxmlformats.org/officeDocument/2006/relationships/hyperlink" Target="https://www.cairn.info/revue-nouvelles-fondations-2007-3-page-20.htm" TargetMode="External"/><Relationship Id="rId4" Type="http://schemas.openxmlformats.org/officeDocument/2006/relationships/tags" Target="../tags/tag109.xml"/><Relationship Id="rId9" Type="http://schemas.openxmlformats.org/officeDocument/2006/relationships/hyperlink" Target="https://core.ac.uk/download/pdf/15495610.pdf" TargetMode="External"/></Relationships>
</file>

<file path=ppt/slides/_rels/slide2.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slideLayout" Target="../slideLayouts/slideLayout1.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tags" Target="../tags/tag12.xml"/><Relationship Id="rId5" Type="http://schemas.openxmlformats.org/officeDocument/2006/relationships/tags" Target="../tags/tag11.xml"/><Relationship Id="rId4" Type="http://schemas.openxmlformats.org/officeDocument/2006/relationships/tags" Target="../tags/tag10.xml"/></Relationships>
</file>

<file path=ppt/slides/_rels/slide3.xml.rels><?xml version="1.0" encoding="UTF-8" standalone="yes"?>
<Relationships xmlns="http://schemas.openxmlformats.org/package/2006/relationships"><Relationship Id="rId3" Type="http://schemas.openxmlformats.org/officeDocument/2006/relationships/tags" Target="../tags/tag15.xml"/><Relationship Id="rId7" Type="http://schemas.openxmlformats.org/officeDocument/2006/relationships/slideLayout" Target="../slideLayouts/slideLayout1.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tags" Target="../tags/tag18.xml"/><Relationship Id="rId5" Type="http://schemas.openxmlformats.org/officeDocument/2006/relationships/tags" Target="../tags/tag17.xml"/><Relationship Id="rId4" Type="http://schemas.openxmlformats.org/officeDocument/2006/relationships/tags" Target="../tags/tag16.xml"/></Relationships>
</file>

<file path=ppt/slides/_rels/slide4.xml.rels><?xml version="1.0" encoding="UTF-8" standalone="yes"?>
<Relationships xmlns="http://schemas.openxmlformats.org/package/2006/relationships"><Relationship Id="rId3" Type="http://schemas.openxmlformats.org/officeDocument/2006/relationships/tags" Target="../tags/tag21.xml"/><Relationship Id="rId7" Type="http://schemas.openxmlformats.org/officeDocument/2006/relationships/slideLayout" Target="../slideLayouts/slideLayout1.xml"/><Relationship Id="rId2" Type="http://schemas.openxmlformats.org/officeDocument/2006/relationships/tags" Target="../tags/tag20.xml"/><Relationship Id="rId1" Type="http://schemas.openxmlformats.org/officeDocument/2006/relationships/tags" Target="../tags/tag19.xml"/><Relationship Id="rId6" Type="http://schemas.openxmlformats.org/officeDocument/2006/relationships/tags" Target="../tags/tag24.xml"/><Relationship Id="rId5" Type="http://schemas.openxmlformats.org/officeDocument/2006/relationships/tags" Target="../tags/tag23.xml"/><Relationship Id="rId4" Type="http://schemas.openxmlformats.org/officeDocument/2006/relationships/tags" Target="../tags/tag22.xml"/></Relationships>
</file>

<file path=ppt/slides/_rels/slide5.xml.rels><?xml version="1.0" encoding="UTF-8" standalone="yes"?>
<Relationships xmlns="http://schemas.openxmlformats.org/package/2006/relationships"><Relationship Id="rId3" Type="http://schemas.openxmlformats.org/officeDocument/2006/relationships/tags" Target="../tags/tag27.xml"/><Relationship Id="rId7" Type="http://schemas.openxmlformats.org/officeDocument/2006/relationships/slideLayout" Target="../slideLayouts/slideLayout1.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tags" Target="../tags/tag30.xml"/><Relationship Id="rId5" Type="http://schemas.openxmlformats.org/officeDocument/2006/relationships/tags" Target="../tags/tag29.xml"/><Relationship Id="rId4" Type="http://schemas.openxmlformats.org/officeDocument/2006/relationships/tags" Target="../tags/tag28.xml"/></Relationships>
</file>

<file path=ppt/slides/_rels/slide6.xml.rels><?xml version="1.0" encoding="UTF-8" standalone="yes"?>
<Relationships xmlns="http://schemas.openxmlformats.org/package/2006/relationships"><Relationship Id="rId3" Type="http://schemas.openxmlformats.org/officeDocument/2006/relationships/tags" Target="../tags/tag33.xml"/><Relationship Id="rId7" Type="http://schemas.openxmlformats.org/officeDocument/2006/relationships/slideLayout" Target="../slideLayouts/slideLayout1.xml"/><Relationship Id="rId2" Type="http://schemas.openxmlformats.org/officeDocument/2006/relationships/tags" Target="../tags/tag32.xml"/><Relationship Id="rId1" Type="http://schemas.openxmlformats.org/officeDocument/2006/relationships/tags" Target="../tags/tag31.xml"/><Relationship Id="rId6" Type="http://schemas.openxmlformats.org/officeDocument/2006/relationships/tags" Target="../tags/tag36.xml"/><Relationship Id="rId5" Type="http://schemas.openxmlformats.org/officeDocument/2006/relationships/tags" Target="../tags/tag35.xml"/><Relationship Id="rId4" Type="http://schemas.openxmlformats.org/officeDocument/2006/relationships/tags" Target="../tags/tag34.xml"/></Relationships>
</file>

<file path=ppt/slides/_rels/slide7.xml.rels><?xml version="1.0" encoding="UTF-8" standalone="yes"?>
<Relationships xmlns="http://schemas.openxmlformats.org/package/2006/relationships"><Relationship Id="rId3" Type="http://schemas.openxmlformats.org/officeDocument/2006/relationships/tags" Target="../tags/tag39.xml"/><Relationship Id="rId7" Type="http://schemas.openxmlformats.org/officeDocument/2006/relationships/slideLayout" Target="../slideLayouts/slideLayout1.xml"/><Relationship Id="rId2" Type="http://schemas.openxmlformats.org/officeDocument/2006/relationships/tags" Target="../tags/tag38.xml"/><Relationship Id="rId1" Type="http://schemas.openxmlformats.org/officeDocument/2006/relationships/tags" Target="../tags/tag37.xml"/><Relationship Id="rId6" Type="http://schemas.openxmlformats.org/officeDocument/2006/relationships/tags" Target="../tags/tag42.xml"/><Relationship Id="rId5" Type="http://schemas.openxmlformats.org/officeDocument/2006/relationships/tags" Target="../tags/tag41.xml"/><Relationship Id="rId4" Type="http://schemas.openxmlformats.org/officeDocument/2006/relationships/tags" Target="../tags/tag40.xml"/></Relationships>
</file>

<file path=ppt/slides/_rels/slide8.xml.rels><?xml version="1.0" encoding="UTF-8" standalone="yes"?>
<Relationships xmlns="http://schemas.openxmlformats.org/package/2006/relationships"><Relationship Id="rId3" Type="http://schemas.openxmlformats.org/officeDocument/2006/relationships/tags" Target="../tags/tag45.xml"/><Relationship Id="rId7" Type="http://schemas.openxmlformats.org/officeDocument/2006/relationships/slideLayout" Target="../slideLayouts/slideLayout1.xml"/><Relationship Id="rId2" Type="http://schemas.openxmlformats.org/officeDocument/2006/relationships/tags" Target="../tags/tag44.xml"/><Relationship Id="rId1" Type="http://schemas.openxmlformats.org/officeDocument/2006/relationships/tags" Target="../tags/tag43.xml"/><Relationship Id="rId6" Type="http://schemas.openxmlformats.org/officeDocument/2006/relationships/tags" Target="../tags/tag48.xml"/><Relationship Id="rId5" Type="http://schemas.openxmlformats.org/officeDocument/2006/relationships/tags" Target="../tags/tag47.xml"/><Relationship Id="rId4" Type="http://schemas.openxmlformats.org/officeDocument/2006/relationships/tags" Target="../tags/tag46.xml"/></Relationships>
</file>

<file path=ppt/slides/_rels/slide9.xml.rels><?xml version="1.0" encoding="UTF-8" standalone="yes"?>
<Relationships xmlns="http://schemas.openxmlformats.org/package/2006/relationships"><Relationship Id="rId3" Type="http://schemas.openxmlformats.org/officeDocument/2006/relationships/tags" Target="../tags/tag51.xml"/><Relationship Id="rId7" Type="http://schemas.openxmlformats.org/officeDocument/2006/relationships/slideLayout" Target="../slideLayouts/slideLayout1.xml"/><Relationship Id="rId2" Type="http://schemas.openxmlformats.org/officeDocument/2006/relationships/tags" Target="../tags/tag50.xml"/><Relationship Id="rId1" Type="http://schemas.openxmlformats.org/officeDocument/2006/relationships/tags" Target="../tags/tag49.xml"/><Relationship Id="rId6" Type="http://schemas.openxmlformats.org/officeDocument/2006/relationships/tags" Target="../tags/tag54.xml"/><Relationship Id="rId5" Type="http://schemas.openxmlformats.org/officeDocument/2006/relationships/tags" Target="../tags/tag53.xml"/><Relationship Id="rId4" Type="http://schemas.openxmlformats.org/officeDocument/2006/relationships/tags" Target="../tags/tag5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6851272-9B66-47F3-BAE5-E2FEA3E59654}"/>
              </a:ext>
            </a:extLst>
          </p:cNvPr>
          <p:cNvSpPr/>
          <p:nvPr>
            <p:custDataLst>
              <p:tags r:id="rId1"/>
            </p:custDataLst>
          </p:nvPr>
        </p:nvSpPr>
        <p:spPr>
          <a:xfrm>
            <a:off x="1055944" y="845547"/>
            <a:ext cx="10866052" cy="1323439"/>
          </a:xfrm>
          <a:prstGeom prst="rect">
            <a:avLst/>
          </a:prstGeom>
        </p:spPr>
        <p:txBody>
          <a:bodyPr wrap="square">
            <a:spAutoFit/>
          </a:bodyPr>
          <a:lstStyle/>
          <a:p>
            <a:r>
              <a:rPr lang="fr-FR" sz="4000" b="1" dirty="0">
                <a:solidFill>
                  <a:srgbClr val="7030A0"/>
                </a:solidFill>
                <a:latin typeface="Arial" panose="020B0604020202020204" pitchFamily="34" charset="0"/>
                <a:cs typeface="Arial" panose="020B0604020202020204" pitchFamily="34" charset="0"/>
              </a:rPr>
              <a:t>L’opinion publique : histoire, mesure et effet de réalité</a:t>
            </a:r>
          </a:p>
        </p:txBody>
      </p:sp>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2"/>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3"/>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4"/>
            </p:custDataLst>
          </p:nvPr>
        </p:nvSpPr>
        <p:spPr>
          <a:xfrm>
            <a:off x="1038367" y="3090758"/>
            <a:ext cx="10866052" cy="461665"/>
          </a:xfrm>
          <a:prstGeom prst="rect">
            <a:avLst/>
          </a:prstGeom>
          <a:solidFill>
            <a:schemeClr val="bg1"/>
          </a:solidFill>
        </p:spPr>
        <p:txBody>
          <a:bodyPr wrap="square">
            <a:spAutoFit/>
          </a:bodyPr>
          <a:lstStyle/>
          <a:p>
            <a:pPr>
              <a:spcBef>
                <a:spcPts val="600"/>
              </a:spcBef>
            </a:pPr>
            <a:r>
              <a:rPr lang="fr-FR" sz="2400" b="1" dirty="0">
                <a:latin typeface="Arial" panose="020B0604020202020204" pitchFamily="34" charset="0"/>
                <a:cs typeface="Arial" panose="020B0604020202020204" pitchFamily="34" charset="0"/>
              </a:rPr>
              <a:t>Philippe Riutort, </a:t>
            </a:r>
            <a:r>
              <a:rPr lang="fr-FR" sz="2400" dirty="0">
                <a:latin typeface="Arial" panose="020B0604020202020204" pitchFamily="34" charset="0"/>
                <a:cs typeface="Arial" panose="020B0604020202020204" pitchFamily="34" charset="0"/>
              </a:rPr>
              <a:t>Professeur de sciences économiques et sociales, Paris</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5"/>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6"/>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4949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447307"/>
            <a:ext cx="9949339"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2. Mesurer l’opinion publique</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83DA8D3E-8B1C-4515-9AFE-3F9FAF6B513D}"/>
              </a:ext>
            </a:extLst>
          </p:cNvPr>
          <p:cNvSpPr/>
          <p:nvPr>
            <p:custDataLst>
              <p:tags r:id="rId6"/>
            </p:custDataLst>
          </p:nvPr>
        </p:nvSpPr>
        <p:spPr>
          <a:xfrm>
            <a:off x="333862" y="1424274"/>
            <a:ext cx="11858138" cy="4093428"/>
          </a:xfrm>
          <a:prstGeom prst="rect">
            <a:avLst/>
          </a:prstGeom>
          <a:noFill/>
        </p:spPr>
        <p:txBody>
          <a:bodyPr wrap="square">
            <a:spAutoFit/>
          </a:bodyPr>
          <a:lstStyle/>
          <a:p>
            <a:pPr>
              <a:spcBef>
                <a:spcPts val="600"/>
              </a:spcBef>
              <a:buClr>
                <a:srgbClr val="7030A0"/>
              </a:buClr>
              <a:tabLst>
                <a:tab pos="3946525" algn="l"/>
              </a:tabLst>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Critique des sondages</a:t>
            </a:r>
          </a:p>
          <a:p>
            <a:pPr marL="715963" indent="-179388">
              <a:spcBef>
                <a:spcPts val="600"/>
              </a:spcBef>
              <a:buClr>
                <a:srgbClr val="7030A0"/>
              </a:buClr>
              <a:buFont typeface="Arial" panose="020B0604020202020204" pitchFamily="34" charset="0"/>
              <a:buChar char="•"/>
              <a:tabLst>
                <a:tab pos="3946525" algn="l"/>
              </a:tabLst>
            </a:pPr>
            <a:r>
              <a:rPr lang="fr-FR" sz="2400" dirty="0">
                <a:latin typeface="Arial" panose="020B0604020202020204" pitchFamily="34" charset="0"/>
                <a:cs typeface="Arial" panose="020B0604020202020204" pitchFamily="34" charset="0"/>
              </a:rPr>
              <a:t>Critiques de Philip Converse aux États-Unis et de Pierre Bourdieu en France Pierre Bourdieu.</a:t>
            </a:r>
          </a:p>
          <a:p>
            <a:pPr marL="719138">
              <a:spcBef>
                <a:spcPts val="600"/>
              </a:spcBef>
              <a:buClr>
                <a:srgbClr val="7030A0"/>
              </a:buClr>
              <a:tabLst>
                <a:tab pos="3946525" algn="l"/>
              </a:tabLst>
            </a:pPr>
            <a:r>
              <a:rPr lang="fr-FR" sz="2400" dirty="0">
                <a:latin typeface="Arial" panose="020B0604020202020204" pitchFamily="34" charset="0"/>
                <a:cs typeface="Arial" panose="020B0604020202020204" pitchFamily="34" charset="0"/>
              </a:rPr>
              <a:t>Dans « </a:t>
            </a:r>
            <a:r>
              <a:rPr lang="fr-FR" sz="2400" dirty="0">
                <a:latin typeface="Arial" panose="020B0604020202020204" pitchFamily="34" charset="0"/>
                <a:cs typeface="Arial" panose="020B0604020202020204" pitchFamily="34" charset="0"/>
                <a:hlinkClick r:id="rId8"/>
              </a:rPr>
              <a:t>L’opinion publique n’existe pas</a:t>
            </a:r>
            <a:r>
              <a:rPr lang="fr-FR" sz="2400" dirty="0">
                <a:latin typeface="Arial" panose="020B0604020202020204" pitchFamily="34" charset="0"/>
                <a:cs typeface="Arial" panose="020B0604020202020204" pitchFamily="34" charset="0"/>
              </a:rPr>
              <a:t> » (1973), Pierre Bourdieu estime que les enquêtes d’opinion reposent sur trois postulats contestables :</a:t>
            </a:r>
          </a:p>
          <a:p>
            <a:pPr marL="719138">
              <a:spcBef>
                <a:spcPts val="600"/>
              </a:spcBef>
              <a:buClr>
                <a:srgbClr val="7030A0"/>
              </a:buClr>
              <a:tabLst>
                <a:tab pos="3946525" algn="l"/>
              </a:tabLst>
            </a:pPr>
            <a:r>
              <a:rPr lang="fr-FR" sz="2400" i="1" dirty="0">
                <a:latin typeface="Arial" panose="020B0604020202020204" pitchFamily="34" charset="0"/>
                <a:cs typeface="Arial" panose="020B0604020202020204" pitchFamily="34" charset="0"/>
              </a:rPr>
              <a:t>- tout le monde a une opinion : </a:t>
            </a:r>
            <a:r>
              <a:rPr lang="fr-FR" sz="2400" dirty="0">
                <a:latin typeface="Arial" panose="020B0604020202020204" pitchFamily="34" charset="0"/>
                <a:cs typeface="Arial" panose="020B0604020202020204" pitchFamily="34" charset="0"/>
              </a:rPr>
              <a:t>pour Bourdieu, ce n’est pas le cas. Les sondages conduisent des individus qui ne se posent pas de question à produire une opinion qui n’existerait pas sans eux.</a:t>
            </a:r>
          </a:p>
          <a:p>
            <a:pPr marL="719138">
              <a:spcBef>
                <a:spcPts val="600"/>
              </a:spcBef>
              <a:buClr>
                <a:srgbClr val="7030A0"/>
              </a:buClr>
              <a:tabLst>
                <a:tab pos="3946525" algn="l"/>
              </a:tabLst>
            </a:pPr>
            <a:r>
              <a:rPr lang="fr-FR" sz="2400" dirty="0">
                <a:latin typeface="Arial" panose="020B0604020202020204" pitchFamily="34" charset="0"/>
                <a:cs typeface="Arial" panose="020B0604020202020204" pitchFamily="34" charset="0"/>
              </a:rPr>
              <a:t>- </a:t>
            </a:r>
            <a:r>
              <a:rPr lang="fr-FR" sz="2400" i="1" dirty="0">
                <a:latin typeface="Arial" panose="020B0604020202020204" pitchFamily="34" charset="0"/>
                <a:cs typeface="Arial" panose="020B0604020202020204" pitchFamily="34" charset="0"/>
              </a:rPr>
              <a:t>toutes les opinions se valent </a:t>
            </a:r>
            <a:r>
              <a:rPr lang="fr-FR" sz="2400" dirty="0">
                <a:latin typeface="Arial" panose="020B0604020202020204" pitchFamily="34" charset="0"/>
                <a:cs typeface="Arial" panose="020B0604020202020204" pitchFamily="34" charset="0"/>
              </a:rPr>
              <a:t>: toutes les opinions ne se valent pas, car certains individus sont moins informés que d’autres.</a:t>
            </a:r>
          </a:p>
        </p:txBody>
      </p:sp>
    </p:spTree>
    <p:extLst>
      <p:ext uri="{BB962C8B-B14F-4D97-AF65-F5344CB8AC3E}">
        <p14:creationId xmlns:p14="http://schemas.microsoft.com/office/powerpoint/2010/main" val="286909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447307"/>
            <a:ext cx="9949339"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2. Mesurer l’opinion publique</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83DA8D3E-8B1C-4515-9AFE-3F9FAF6B513D}"/>
              </a:ext>
            </a:extLst>
          </p:cNvPr>
          <p:cNvSpPr/>
          <p:nvPr>
            <p:custDataLst>
              <p:tags r:id="rId6"/>
            </p:custDataLst>
          </p:nvPr>
        </p:nvSpPr>
        <p:spPr>
          <a:xfrm>
            <a:off x="333862" y="1424274"/>
            <a:ext cx="11858138" cy="3570208"/>
          </a:xfrm>
          <a:prstGeom prst="rect">
            <a:avLst/>
          </a:prstGeom>
          <a:noFill/>
        </p:spPr>
        <p:txBody>
          <a:bodyPr wrap="square">
            <a:spAutoFit/>
          </a:bodyPr>
          <a:lstStyle/>
          <a:p>
            <a:pPr marL="719138">
              <a:spcBef>
                <a:spcPts val="600"/>
              </a:spcBef>
              <a:buClr>
                <a:srgbClr val="7030A0"/>
              </a:buClr>
              <a:tabLst>
                <a:tab pos="3946525" algn="l"/>
              </a:tabLst>
            </a:pPr>
            <a:r>
              <a:rPr lang="fr-FR" sz="2400" dirty="0">
                <a:latin typeface="Arial" panose="020B0604020202020204" pitchFamily="34" charset="0"/>
                <a:cs typeface="Arial" panose="020B0604020202020204" pitchFamily="34" charset="0"/>
              </a:rPr>
              <a:t>- </a:t>
            </a:r>
            <a:r>
              <a:rPr lang="fr-FR" sz="2400" i="1" dirty="0">
                <a:latin typeface="Arial" panose="020B0604020202020204" pitchFamily="34" charset="0"/>
                <a:cs typeface="Arial" panose="020B0604020202020204" pitchFamily="34" charset="0"/>
              </a:rPr>
              <a:t>les sujets des questions font l’objet d’un consensus</a:t>
            </a:r>
            <a:r>
              <a:rPr lang="fr-FR" sz="2400" dirty="0">
                <a:latin typeface="Arial" panose="020B0604020202020204" pitchFamily="34" charset="0"/>
                <a:cs typeface="Arial" panose="020B0604020202020204" pitchFamily="34" charset="0"/>
              </a:rPr>
              <a:t> : les sondages conduisent à un “effet d’imposition de problématique”. Les questions posées ne sont pas celles qui se posent réellement à tous et leur interprétation se fait en dehors du contexte de leur réponse. Elles sont souvent celles que se pose “le petit monde” de ceux qui peuvent financer des sondages : les directeurs de journaux ou d’hebdomadaires, les hommes politiques ou les chefs d’entreprise. Elles sont, en outre, fortement liées à la conjoncture et à l’actualité médiatique.</a:t>
            </a:r>
          </a:p>
          <a:p>
            <a:pPr marL="719138">
              <a:spcBef>
                <a:spcPts val="600"/>
              </a:spcBef>
              <a:buClr>
                <a:srgbClr val="7030A0"/>
              </a:buClr>
              <a:tabLst>
                <a:tab pos="3946525" algn="l"/>
              </a:tabLst>
            </a:pPr>
            <a:endParaRPr lang="fr-FR" sz="2400" dirty="0">
              <a:latin typeface="Arial" panose="020B0604020202020204" pitchFamily="34" charset="0"/>
              <a:cs typeface="Arial" panose="020B0604020202020204" pitchFamily="34" charset="0"/>
            </a:endParaRPr>
          </a:p>
          <a:p>
            <a:pPr marL="719138" indent="-177800">
              <a:spcBef>
                <a:spcPts val="600"/>
              </a:spcBef>
              <a:buClr>
                <a:srgbClr val="7030A0"/>
              </a:buClr>
              <a:buFont typeface="Arial" panose="020B0604020202020204" pitchFamily="34" charset="0"/>
              <a:buChar char="•"/>
              <a:tabLst>
                <a:tab pos="3946525" algn="l"/>
              </a:tabLst>
            </a:pPr>
            <a:r>
              <a:rPr lang="fr-FR" sz="2400" dirty="0">
                <a:latin typeface="Arial" panose="020B0604020202020204" pitchFamily="34" charset="0"/>
                <a:cs typeface="Arial" panose="020B0604020202020204" pitchFamily="34" charset="0"/>
              </a:rPr>
              <a:t>Autre critique : Que se cache-t-il derrière les incohérences chez l’interrogé ?</a:t>
            </a:r>
          </a:p>
        </p:txBody>
      </p:sp>
    </p:spTree>
    <p:extLst>
      <p:ext uri="{BB962C8B-B14F-4D97-AF65-F5344CB8AC3E}">
        <p14:creationId xmlns:p14="http://schemas.microsoft.com/office/powerpoint/2010/main" val="3597794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447307"/>
            <a:ext cx="9949339"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2. Mesurer l’opinion publique</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83DA8D3E-8B1C-4515-9AFE-3F9FAF6B513D}"/>
              </a:ext>
            </a:extLst>
          </p:cNvPr>
          <p:cNvSpPr/>
          <p:nvPr>
            <p:custDataLst>
              <p:tags r:id="rId6"/>
            </p:custDataLst>
          </p:nvPr>
        </p:nvSpPr>
        <p:spPr>
          <a:xfrm>
            <a:off x="333862" y="1424274"/>
            <a:ext cx="11858138" cy="5062924"/>
          </a:xfrm>
          <a:prstGeom prst="rect">
            <a:avLst/>
          </a:prstGeom>
          <a:noFill/>
        </p:spPr>
        <p:txBody>
          <a:bodyPr wrap="square">
            <a:spAutoFit/>
          </a:bodyPr>
          <a:lstStyle/>
          <a:p>
            <a:pPr>
              <a:spcBef>
                <a:spcPts val="600"/>
              </a:spcBef>
              <a:buClr>
                <a:srgbClr val="7030A0"/>
              </a:buClr>
              <a:tabLst>
                <a:tab pos="3946525" algn="l"/>
              </a:tabLst>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Le sondage délibératif : méthode de consultation citoyenne reposant sur la séquence</a:t>
            </a:r>
          </a:p>
          <a:p>
            <a:pPr>
              <a:spcBef>
                <a:spcPts val="600"/>
              </a:spcBef>
              <a:buClr>
                <a:srgbClr val="7030A0"/>
              </a:buClr>
              <a:tabLst>
                <a:tab pos="3946525" algn="l"/>
              </a:tabLst>
            </a:pPr>
            <a:r>
              <a:rPr lang="fr-FR" sz="2400" dirty="0">
                <a:latin typeface="Arial" panose="020B0604020202020204" pitchFamily="34" charset="0"/>
                <a:cs typeface="Arial" panose="020B0604020202020204" pitchFamily="34" charset="0"/>
              </a:rPr>
              <a:t>  suivante : </a:t>
            </a:r>
          </a:p>
          <a:p>
            <a:pPr marL="719138" indent="-177800">
              <a:spcBef>
                <a:spcPts val="600"/>
              </a:spcBef>
              <a:buClr>
                <a:srgbClr val="7030A0"/>
              </a:buClr>
              <a:buFont typeface="Arial" panose="020B0604020202020204" pitchFamily="34" charset="0"/>
              <a:buChar char="•"/>
              <a:tabLst>
                <a:tab pos="3946525" algn="l"/>
              </a:tabLst>
            </a:pPr>
            <a:r>
              <a:rPr lang="fr-FR" sz="2400" dirty="0">
                <a:latin typeface="Arial" panose="020B0604020202020204" pitchFamily="34" charset="0"/>
                <a:cs typeface="Arial" panose="020B0604020202020204" pitchFamily="34" charset="0"/>
              </a:rPr>
              <a:t>sondage classique ;</a:t>
            </a:r>
          </a:p>
          <a:p>
            <a:pPr marL="719138" indent="-177800">
              <a:spcBef>
                <a:spcPts val="600"/>
              </a:spcBef>
              <a:buClr>
                <a:srgbClr val="7030A0"/>
              </a:buClr>
              <a:buFont typeface="Arial" panose="020B0604020202020204" pitchFamily="34" charset="0"/>
              <a:buChar char="•"/>
              <a:tabLst>
                <a:tab pos="3946525" algn="l"/>
              </a:tabLst>
            </a:pPr>
            <a:r>
              <a:rPr lang="fr-FR" sz="2400" dirty="0">
                <a:latin typeface="Arial" panose="020B0604020202020204" pitchFamily="34" charset="0"/>
                <a:cs typeface="Arial" panose="020B0604020202020204" pitchFamily="34" charset="0"/>
              </a:rPr>
              <a:t>invitation d’un sous-échantillon représentatif à se réunir pour délibérer (sur la base du volontariat) avec rétribution ; </a:t>
            </a:r>
          </a:p>
          <a:p>
            <a:pPr marL="719138" indent="-177800">
              <a:spcBef>
                <a:spcPts val="600"/>
              </a:spcBef>
              <a:buClr>
                <a:srgbClr val="7030A0"/>
              </a:buClr>
              <a:buFont typeface="Arial" panose="020B0604020202020204" pitchFamily="34" charset="0"/>
              <a:buChar char="•"/>
              <a:tabLst>
                <a:tab pos="3946525" algn="l"/>
              </a:tabLst>
            </a:pPr>
            <a:r>
              <a:rPr lang="fr-FR" sz="2400" dirty="0">
                <a:latin typeface="Arial" panose="020B0604020202020204" pitchFamily="34" charset="0"/>
                <a:cs typeface="Arial" panose="020B0604020202020204" pitchFamily="34" charset="0"/>
              </a:rPr>
              <a:t>apport d’une information équilibrée sur les enjeux examinés ; </a:t>
            </a:r>
          </a:p>
          <a:p>
            <a:pPr marL="719138" indent="-177800">
              <a:spcBef>
                <a:spcPts val="600"/>
              </a:spcBef>
              <a:buClr>
                <a:srgbClr val="7030A0"/>
              </a:buClr>
              <a:buFont typeface="Arial" panose="020B0604020202020204" pitchFamily="34" charset="0"/>
              <a:buChar char="•"/>
              <a:tabLst>
                <a:tab pos="3946525" algn="l"/>
              </a:tabLst>
            </a:pPr>
            <a:r>
              <a:rPr lang="fr-FR" sz="2400" dirty="0">
                <a:latin typeface="Arial" panose="020B0604020202020204" pitchFamily="34" charset="0"/>
                <a:cs typeface="Arial" panose="020B0604020202020204" pitchFamily="34" charset="0"/>
              </a:rPr>
              <a:t>temps de délibération réunissant tous les participants, alternant des séances en plénières avec des experts et des ateliers citoyens ;</a:t>
            </a:r>
          </a:p>
          <a:p>
            <a:pPr marL="719138" indent="-177800">
              <a:spcBef>
                <a:spcPts val="600"/>
              </a:spcBef>
              <a:buClr>
                <a:srgbClr val="7030A0"/>
              </a:buClr>
              <a:buFont typeface="Arial" panose="020B0604020202020204" pitchFamily="34" charset="0"/>
              <a:buChar char="•"/>
              <a:tabLst>
                <a:tab pos="3946525" algn="l"/>
              </a:tabLst>
            </a:pPr>
            <a:r>
              <a:rPr lang="fr-FR" sz="2400" dirty="0">
                <a:latin typeface="Arial" panose="020B0604020202020204" pitchFamily="34" charset="0"/>
                <a:cs typeface="Arial" panose="020B0604020202020204" pitchFamily="34" charset="0"/>
              </a:rPr>
              <a:t>en fin de délibération, les questions initiales du sondage sont posées de nouveau aux participants, permettant de mesurer la différence entre une opinion « à froid » et une opinion mûrie au travers de la délibération.</a:t>
            </a:r>
          </a:p>
          <a:p>
            <a:pPr>
              <a:spcBef>
                <a:spcPts val="600"/>
              </a:spcBef>
              <a:buClr>
                <a:srgbClr val="7030A0"/>
              </a:buClr>
              <a:tabLst>
                <a:tab pos="3946525" algn="l"/>
              </a:tabLst>
            </a:pPr>
            <a:r>
              <a:rPr lang="fr-FR" sz="2400" dirty="0">
                <a:solidFill>
                  <a:srgbClr val="7030A0"/>
                </a:solidFill>
                <a:latin typeface="Arial" panose="020B0604020202020204" pitchFamily="34" charset="0"/>
                <a:cs typeface="Arial" panose="020B0604020202020204" pitchFamily="34" charset="0"/>
              </a:rPr>
              <a:t>         ⁞ </a:t>
            </a:r>
            <a:r>
              <a:rPr lang="fr-FR" sz="2400" dirty="0">
                <a:latin typeface="Arial" panose="020B0604020202020204" pitchFamily="34" charset="0"/>
                <a:cs typeface="Arial" panose="020B0604020202020204" pitchFamily="34" charset="0"/>
              </a:rPr>
              <a:t>Question : l’opinion collectée est-elle l’opinion réelle ?</a:t>
            </a:r>
          </a:p>
        </p:txBody>
      </p:sp>
    </p:spTree>
    <p:extLst>
      <p:ext uri="{BB962C8B-B14F-4D97-AF65-F5344CB8AC3E}">
        <p14:creationId xmlns:p14="http://schemas.microsoft.com/office/powerpoint/2010/main" val="30577898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447307"/>
            <a:ext cx="9949339" cy="830997"/>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3. Des effets de réalité - Comment l’opinion publique devient-elle un acteur politique ?</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83DA8D3E-8B1C-4515-9AFE-3F9FAF6B513D}"/>
              </a:ext>
            </a:extLst>
          </p:cNvPr>
          <p:cNvSpPr/>
          <p:nvPr>
            <p:custDataLst>
              <p:tags r:id="rId6"/>
            </p:custDataLst>
          </p:nvPr>
        </p:nvSpPr>
        <p:spPr>
          <a:xfrm>
            <a:off x="333862" y="1424274"/>
            <a:ext cx="6122142" cy="3139321"/>
          </a:xfrm>
          <a:prstGeom prst="rect">
            <a:avLst/>
          </a:prstGeom>
          <a:noFill/>
        </p:spPr>
        <p:txBody>
          <a:bodyPr wrap="square">
            <a:spAutoFit/>
          </a:bodyPr>
          <a:lstStyle/>
          <a:p>
            <a:pPr>
              <a:spcBef>
                <a:spcPts val="600"/>
              </a:spcBef>
              <a:buClr>
                <a:srgbClr val="7030A0"/>
              </a:buClr>
              <a:tabLst>
                <a:tab pos="3946525" algn="l"/>
              </a:tabLst>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Apparition d’un trio.</a:t>
            </a:r>
          </a:p>
          <a:p>
            <a:pPr>
              <a:spcBef>
                <a:spcPts val="600"/>
              </a:spcBef>
              <a:buClr>
                <a:srgbClr val="7030A0"/>
              </a:buClr>
              <a:tabLst>
                <a:tab pos="3946525" algn="l"/>
              </a:tabLst>
            </a:pPr>
            <a:endParaRPr lang="fr-FR" sz="2400" dirty="0">
              <a:latin typeface="Arial" panose="020B0604020202020204" pitchFamily="34" charset="0"/>
              <a:cs typeface="Arial" panose="020B0604020202020204" pitchFamily="34" charset="0"/>
            </a:endParaRPr>
          </a:p>
          <a:p>
            <a:pPr>
              <a:spcBef>
                <a:spcPts val="600"/>
              </a:spcBef>
              <a:buClr>
                <a:srgbClr val="7030A0"/>
              </a:buClr>
              <a:tabLst>
                <a:tab pos="3946525" algn="l"/>
              </a:tabLst>
            </a:pPr>
            <a:r>
              <a:rPr lang="fr-FR" sz="2400" dirty="0">
                <a:latin typeface="Arial" panose="020B0604020202020204" pitchFamily="34" charset="0"/>
                <a:cs typeface="Arial" panose="020B0604020202020204" pitchFamily="34" charset="0"/>
              </a:rPr>
              <a:t>  </a:t>
            </a: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Conséquences : le métier du politique</a:t>
            </a:r>
          </a:p>
          <a:p>
            <a:pPr>
              <a:spcBef>
                <a:spcPts val="600"/>
              </a:spcBef>
              <a:buClr>
                <a:srgbClr val="7030A0"/>
              </a:buClr>
              <a:tabLst>
                <a:tab pos="3946525" algn="l"/>
              </a:tabLst>
            </a:pPr>
            <a:r>
              <a:rPr lang="fr-FR" sz="2400" dirty="0">
                <a:latin typeface="Arial" panose="020B0604020202020204" pitchFamily="34" charset="0"/>
                <a:cs typeface="Arial" panose="020B0604020202020204" pitchFamily="34" charset="0"/>
              </a:rPr>
              <a:t>    s’en trouve transformer. Exemple : temps</a:t>
            </a:r>
          </a:p>
          <a:p>
            <a:pPr>
              <a:spcBef>
                <a:spcPts val="600"/>
              </a:spcBef>
              <a:buClr>
                <a:srgbClr val="7030A0"/>
              </a:buClr>
              <a:tabLst>
                <a:tab pos="3946525" algn="l"/>
              </a:tabLst>
            </a:pPr>
            <a:r>
              <a:rPr lang="fr-FR" sz="2400" dirty="0">
                <a:latin typeface="Arial" panose="020B0604020202020204" pitchFamily="34" charset="0"/>
                <a:cs typeface="Arial" panose="020B0604020202020204" pitchFamily="34" charset="0"/>
              </a:rPr>
              <a:t>    passé par les politiques dans les médias </a:t>
            </a:r>
          </a:p>
          <a:p>
            <a:pPr>
              <a:spcBef>
                <a:spcPts val="600"/>
              </a:spcBef>
              <a:buClr>
                <a:srgbClr val="7030A0"/>
              </a:buClr>
              <a:tabLst>
                <a:tab pos="3946525" algn="l"/>
              </a:tabLst>
            </a:pPr>
            <a:r>
              <a:rPr lang="fr-FR" sz="2400" dirty="0">
                <a:latin typeface="Arial" panose="020B0604020202020204" pitchFamily="34" charset="0"/>
                <a:cs typeface="Arial" panose="020B0604020202020204" pitchFamily="34" charset="0"/>
              </a:rPr>
              <a:t>     qui deviennent une scène / un acteur </a:t>
            </a:r>
          </a:p>
          <a:p>
            <a:pPr>
              <a:spcBef>
                <a:spcPts val="600"/>
              </a:spcBef>
              <a:buClr>
                <a:srgbClr val="7030A0"/>
              </a:buClr>
              <a:tabLst>
                <a:tab pos="3946525" algn="l"/>
              </a:tabLst>
            </a:pPr>
            <a:r>
              <a:rPr lang="fr-FR" sz="2400" dirty="0">
                <a:latin typeface="Arial" panose="020B0604020202020204" pitchFamily="34" charset="0"/>
                <a:cs typeface="Arial" panose="020B0604020202020204" pitchFamily="34" charset="0"/>
              </a:rPr>
              <a:t>      important.</a:t>
            </a:r>
          </a:p>
        </p:txBody>
      </p:sp>
      <p:sp>
        <p:nvSpPr>
          <p:cNvPr id="2" name="Ellipse 1">
            <a:extLst>
              <a:ext uri="{FF2B5EF4-FFF2-40B4-BE49-F238E27FC236}">
                <a16:creationId xmlns:a16="http://schemas.microsoft.com/office/drawing/2014/main" id="{B37EA31F-49CF-4AD4-8143-0877BB30AAF4}"/>
              </a:ext>
            </a:extLst>
          </p:cNvPr>
          <p:cNvSpPr/>
          <p:nvPr>
            <p:custDataLst>
              <p:tags r:id="rId7"/>
            </p:custDataLst>
          </p:nvPr>
        </p:nvSpPr>
        <p:spPr>
          <a:xfrm>
            <a:off x="6676474" y="1178975"/>
            <a:ext cx="2219056" cy="2219056"/>
          </a:xfrm>
          <a:prstGeom prst="ellipse">
            <a:avLst/>
          </a:prstGeom>
          <a:solidFill>
            <a:srgbClr val="EDE2F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b="1" dirty="0">
                <a:solidFill>
                  <a:schemeClr val="tx1"/>
                </a:solidFill>
                <a:latin typeface="Arial" panose="020B0604020202020204" pitchFamily="34" charset="0"/>
                <a:cs typeface="Arial" panose="020B0604020202020204" pitchFamily="34" charset="0"/>
              </a:rPr>
              <a:t>Les sondeurs mesurent</a:t>
            </a:r>
          </a:p>
        </p:txBody>
      </p:sp>
      <p:sp>
        <p:nvSpPr>
          <p:cNvPr id="11" name="Ellipse 10">
            <a:extLst>
              <a:ext uri="{FF2B5EF4-FFF2-40B4-BE49-F238E27FC236}">
                <a16:creationId xmlns:a16="http://schemas.microsoft.com/office/drawing/2014/main" id="{78B3C13B-526D-44C9-8AEB-EC4F095DD2BB}"/>
              </a:ext>
            </a:extLst>
          </p:cNvPr>
          <p:cNvSpPr/>
          <p:nvPr>
            <p:custDataLst>
              <p:tags r:id="rId8"/>
            </p:custDataLst>
          </p:nvPr>
        </p:nvSpPr>
        <p:spPr>
          <a:xfrm>
            <a:off x="9516038" y="1178975"/>
            <a:ext cx="2219056" cy="2219056"/>
          </a:xfrm>
          <a:prstGeom prst="ellipse">
            <a:avLst/>
          </a:prstGeom>
          <a:solidFill>
            <a:srgbClr val="EDE2F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b="1" dirty="0">
                <a:solidFill>
                  <a:schemeClr val="tx1"/>
                </a:solidFill>
                <a:latin typeface="Arial" panose="020B0604020202020204" pitchFamily="34" charset="0"/>
                <a:cs typeface="Arial" panose="020B0604020202020204" pitchFamily="34" charset="0"/>
              </a:rPr>
              <a:t>Les journalistes commentent les résultats des sondages</a:t>
            </a:r>
          </a:p>
        </p:txBody>
      </p:sp>
      <p:sp>
        <p:nvSpPr>
          <p:cNvPr id="12" name="Ellipse 11">
            <a:extLst>
              <a:ext uri="{FF2B5EF4-FFF2-40B4-BE49-F238E27FC236}">
                <a16:creationId xmlns:a16="http://schemas.microsoft.com/office/drawing/2014/main" id="{1CFFD20E-425C-4BEC-BDBC-23F2C2C61E59}"/>
              </a:ext>
            </a:extLst>
          </p:cNvPr>
          <p:cNvSpPr/>
          <p:nvPr>
            <p:custDataLst>
              <p:tags r:id="rId9"/>
            </p:custDataLst>
          </p:nvPr>
        </p:nvSpPr>
        <p:spPr>
          <a:xfrm>
            <a:off x="7623545" y="3158997"/>
            <a:ext cx="3049562" cy="3078414"/>
          </a:xfrm>
          <a:prstGeom prst="ellipse">
            <a:avLst/>
          </a:prstGeom>
          <a:solidFill>
            <a:srgbClr val="EDE2F6"/>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fr-FR" b="1" dirty="0">
                <a:solidFill>
                  <a:schemeClr val="tx1"/>
                </a:solidFill>
                <a:latin typeface="Arial" panose="020B0604020202020204" pitchFamily="34" charset="0"/>
                <a:cs typeface="Arial" panose="020B0604020202020204" pitchFamily="34" charset="0"/>
              </a:rPr>
              <a:t>Les conseillers en com politique =&gt;améliorer l’image des politiques et leur cote de popularité</a:t>
            </a:r>
          </a:p>
        </p:txBody>
      </p:sp>
    </p:spTree>
    <p:extLst>
      <p:ext uri="{BB962C8B-B14F-4D97-AF65-F5344CB8AC3E}">
        <p14:creationId xmlns:p14="http://schemas.microsoft.com/office/powerpoint/2010/main" val="24275314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447307"/>
            <a:ext cx="9949339"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Quelques références</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83DA8D3E-8B1C-4515-9AFE-3F9FAF6B513D}"/>
              </a:ext>
            </a:extLst>
          </p:cNvPr>
          <p:cNvSpPr/>
          <p:nvPr>
            <p:custDataLst>
              <p:tags r:id="rId6"/>
            </p:custDataLst>
          </p:nvPr>
        </p:nvSpPr>
        <p:spPr>
          <a:xfrm>
            <a:off x="333862" y="1424274"/>
            <a:ext cx="11858138" cy="4539704"/>
          </a:xfrm>
          <a:prstGeom prst="rect">
            <a:avLst/>
          </a:prstGeom>
          <a:noFill/>
        </p:spPr>
        <p:txBody>
          <a:bodyPr wrap="square">
            <a:spAutoFit/>
          </a:bodyPr>
          <a:lstStyle/>
          <a:p>
            <a:pPr marL="715963" indent="-179388">
              <a:spcBef>
                <a:spcPts val="600"/>
              </a:spcBef>
              <a:buClr>
                <a:srgbClr val="7030A0"/>
              </a:buClr>
              <a:buFont typeface="Arial" panose="020B0604020202020204" pitchFamily="34" charset="0"/>
              <a:buChar char="•"/>
              <a:tabLst>
                <a:tab pos="3946525" algn="l"/>
              </a:tabLst>
            </a:pPr>
            <a:r>
              <a:rPr lang="fr-FR" sz="2400" dirty="0">
                <a:latin typeface="Arial" panose="020B0604020202020204" pitchFamily="34" charset="0"/>
                <a:cs typeface="Arial" panose="020B0604020202020204" pitchFamily="34" charset="0"/>
              </a:rPr>
              <a:t>Ph. Riutort, « Sociologie de la communication politique », La Découverte, Coll. Repères, 2007.</a:t>
            </a:r>
          </a:p>
          <a:p>
            <a:pPr marL="715963" indent="-179388">
              <a:spcBef>
                <a:spcPts val="600"/>
              </a:spcBef>
              <a:buClr>
                <a:srgbClr val="7030A0"/>
              </a:buClr>
              <a:buFont typeface="Arial" panose="020B0604020202020204" pitchFamily="34" charset="0"/>
              <a:buChar char="•"/>
              <a:tabLst>
                <a:tab pos="3946525" algn="l"/>
              </a:tabLst>
            </a:pPr>
            <a:r>
              <a:rPr lang="fr-FR" sz="2400" dirty="0">
                <a:latin typeface="Arial" panose="020B0604020202020204" pitchFamily="34" charset="0"/>
                <a:cs typeface="Arial" panose="020B0604020202020204" pitchFamily="34" charset="0"/>
              </a:rPr>
              <a:t>L. Blondiaux, « La fabrique de l'opinion », Seuil, 1998.</a:t>
            </a:r>
          </a:p>
          <a:p>
            <a:pPr marL="715963" indent="-179388">
              <a:spcBef>
                <a:spcPts val="600"/>
              </a:spcBef>
              <a:buClr>
                <a:srgbClr val="7030A0"/>
              </a:buClr>
              <a:buFont typeface="Arial" panose="020B0604020202020204" pitchFamily="34" charset="0"/>
              <a:buChar char="•"/>
              <a:tabLst>
                <a:tab pos="3946525" algn="l"/>
              </a:tabLst>
            </a:pPr>
            <a:r>
              <a:rPr lang="fr-FR" sz="2400" dirty="0">
                <a:latin typeface="Arial" panose="020B0604020202020204" pitchFamily="34" charset="0"/>
                <a:cs typeface="Arial" panose="020B0604020202020204" pitchFamily="34" charset="0"/>
              </a:rPr>
              <a:t>J. Chassin (Dir.), « L'avènement de l'opinion publique. Europe et Amérique, XVIIIe-XIXe siècles », L'Harmattan, 2004.</a:t>
            </a:r>
          </a:p>
          <a:p>
            <a:pPr marL="715963" indent="-179388">
              <a:spcBef>
                <a:spcPts val="600"/>
              </a:spcBef>
              <a:buClr>
                <a:srgbClr val="7030A0"/>
              </a:buClr>
              <a:buFont typeface="Arial" panose="020B0604020202020204" pitchFamily="34" charset="0"/>
              <a:buChar char="•"/>
              <a:tabLst>
                <a:tab pos="3946525" algn="l"/>
              </a:tabLst>
            </a:pPr>
            <a:r>
              <a:rPr lang="fr-FR" sz="2400" dirty="0">
                <a:latin typeface="Arial" panose="020B0604020202020204" pitchFamily="34" charset="0"/>
                <a:cs typeface="Arial" panose="020B0604020202020204" pitchFamily="34" charset="0"/>
              </a:rPr>
              <a:t>M. Brugidou, « L'opinion et ses publics. Une approche pragmatiste de l'opinion publique », Presses de Sciences Po, 2008.</a:t>
            </a:r>
          </a:p>
          <a:p>
            <a:pPr marL="715963" indent="-179388">
              <a:spcBef>
                <a:spcPts val="600"/>
              </a:spcBef>
              <a:buClr>
                <a:srgbClr val="7030A0"/>
              </a:buClr>
              <a:buFont typeface="Arial" panose="020B0604020202020204" pitchFamily="34" charset="0"/>
              <a:buChar char="•"/>
              <a:tabLst>
                <a:tab pos="3946525" algn="l"/>
              </a:tabLst>
            </a:pPr>
            <a:r>
              <a:rPr lang="fr-FR" sz="2400" dirty="0">
                <a:latin typeface="Arial" panose="020B0604020202020204" pitchFamily="34" charset="0"/>
                <a:cs typeface="Arial" panose="020B0604020202020204" pitchFamily="34" charset="0"/>
              </a:rPr>
              <a:t>Pierre Bourdieu, « </a:t>
            </a:r>
            <a:r>
              <a:rPr lang="fr-FR" sz="2400" dirty="0">
                <a:latin typeface="Arial" panose="020B0604020202020204" pitchFamily="34" charset="0"/>
                <a:cs typeface="Arial" panose="020B0604020202020204" pitchFamily="34" charset="0"/>
                <a:hlinkClick r:id="rId8"/>
              </a:rPr>
              <a:t>L'opinion publique n'existe pas</a:t>
            </a:r>
            <a:r>
              <a:rPr lang="fr-FR" sz="2400" dirty="0">
                <a:latin typeface="Arial" panose="020B0604020202020204" pitchFamily="34" charset="0"/>
                <a:cs typeface="Arial" panose="020B0604020202020204" pitchFamily="34" charset="0"/>
              </a:rPr>
              <a:t> » in Questions de sociologie, Paris, Les Éditions de Minuit, 1984, pp. 222-235.</a:t>
            </a:r>
          </a:p>
          <a:p>
            <a:pPr marL="715963" indent="-179388">
              <a:spcBef>
                <a:spcPts val="600"/>
              </a:spcBef>
              <a:buClr>
                <a:srgbClr val="7030A0"/>
              </a:buClr>
              <a:buFont typeface="Arial" panose="020B0604020202020204" pitchFamily="34" charset="0"/>
              <a:buChar char="•"/>
              <a:tabLst>
                <a:tab pos="3946525" algn="l"/>
              </a:tabLst>
            </a:pPr>
            <a:r>
              <a:rPr lang="fr-FR" sz="2400" dirty="0">
                <a:latin typeface="Arial" panose="020B0604020202020204" pitchFamily="34" charset="0"/>
                <a:cs typeface="Arial" panose="020B0604020202020204" pitchFamily="34" charset="0"/>
              </a:rPr>
              <a:t>Brigitte Gaïti, « </a:t>
            </a:r>
            <a:r>
              <a:rPr lang="fr-FR" sz="2400" dirty="0">
                <a:latin typeface="Arial" panose="020B0604020202020204" pitchFamily="34" charset="0"/>
                <a:cs typeface="Arial" panose="020B0604020202020204" pitchFamily="34" charset="0"/>
                <a:hlinkClick r:id="rId9"/>
              </a:rPr>
              <a:t>L'opinion publique dans l'histoire politique : impasses et bifurcations</a:t>
            </a:r>
            <a:r>
              <a:rPr lang="fr-FR" sz="2400" dirty="0">
                <a:latin typeface="Arial" panose="020B0604020202020204" pitchFamily="34" charset="0"/>
                <a:cs typeface="Arial" panose="020B0604020202020204" pitchFamily="34" charset="0"/>
              </a:rPr>
              <a:t> », Le Mouvement Social 2007/4 (n°221), pages 95 à 104.</a:t>
            </a:r>
          </a:p>
        </p:txBody>
      </p:sp>
    </p:spTree>
    <p:extLst>
      <p:ext uri="{BB962C8B-B14F-4D97-AF65-F5344CB8AC3E}">
        <p14:creationId xmlns:p14="http://schemas.microsoft.com/office/powerpoint/2010/main" val="2295998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447307"/>
            <a:ext cx="9949339"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Quelques références</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83DA8D3E-8B1C-4515-9AFE-3F9FAF6B513D}"/>
              </a:ext>
            </a:extLst>
          </p:cNvPr>
          <p:cNvSpPr/>
          <p:nvPr>
            <p:custDataLst>
              <p:tags r:id="rId6"/>
            </p:custDataLst>
          </p:nvPr>
        </p:nvSpPr>
        <p:spPr>
          <a:xfrm>
            <a:off x="333862" y="1424274"/>
            <a:ext cx="11858138" cy="4462760"/>
          </a:xfrm>
          <a:prstGeom prst="rect">
            <a:avLst/>
          </a:prstGeom>
          <a:noFill/>
        </p:spPr>
        <p:txBody>
          <a:bodyPr wrap="square">
            <a:spAutoFit/>
          </a:bodyPr>
          <a:lstStyle/>
          <a:p>
            <a:pPr marL="719138" indent="-177800">
              <a:spcBef>
                <a:spcPts val="600"/>
              </a:spcBef>
              <a:buClr>
                <a:srgbClr val="7030A0"/>
              </a:buClr>
              <a:buFont typeface="Arial" panose="020B0604020202020204" pitchFamily="34" charset="0"/>
              <a:buChar char="•"/>
              <a:tabLst>
                <a:tab pos="3946525" algn="l"/>
              </a:tabLst>
            </a:pPr>
            <a:r>
              <a:rPr lang="fr-FR" sz="2400" dirty="0">
                <a:latin typeface="Arial" panose="020B0604020202020204" pitchFamily="34" charset="0"/>
                <a:cs typeface="Arial" panose="020B0604020202020204" pitchFamily="34" charset="0"/>
              </a:rPr>
              <a:t>Raymond Cayrol, « Sondages mode d'emploi », Presses de la FNSP, 2000.</a:t>
            </a:r>
          </a:p>
          <a:p>
            <a:pPr marL="719138" indent="-177800">
              <a:spcBef>
                <a:spcPts val="600"/>
              </a:spcBef>
              <a:buClr>
                <a:srgbClr val="7030A0"/>
              </a:buClr>
              <a:buFont typeface="Arial" panose="020B0604020202020204" pitchFamily="34" charset="0"/>
              <a:buChar char="•"/>
              <a:tabLst>
                <a:tab pos="3946525" algn="l"/>
              </a:tabLst>
            </a:pPr>
            <a:r>
              <a:rPr lang="fr-FR" sz="2400" dirty="0">
                <a:latin typeface="Arial" panose="020B0604020202020204" pitchFamily="34" charset="0"/>
                <a:cs typeface="Arial" panose="020B0604020202020204" pitchFamily="34" charset="0"/>
              </a:rPr>
              <a:t>D. Duclos, H. Meynaud, « Les sondages d'opinion », La Découverte, Coll. Repères, 2007.</a:t>
            </a:r>
          </a:p>
          <a:p>
            <a:pPr marL="719138" indent="-177800">
              <a:spcBef>
                <a:spcPts val="600"/>
              </a:spcBef>
              <a:buClr>
                <a:srgbClr val="7030A0"/>
              </a:buClr>
              <a:buFont typeface="Arial" panose="020B0604020202020204" pitchFamily="34" charset="0"/>
              <a:buChar char="•"/>
              <a:tabLst>
                <a:tab pos="3946525" algn="l"/>
              </a:tabLst>
            </a:pPr>
            <a:r>
              <a:rPr lang="fr-FR" sz="2400" dirty="0">
                <a:latin typeface="Arial" panose="020B0604020202020204" pitchFamily="34" charset="0"/>
                <a:cs typeface="Arial" panose="020B0604020202020204" pitchFamily="34" charset="0"/>
              </a:rPr>
              <a:t>J. Antoine, « Histoire des sondages », Odile Jacob, 2005.</a:t>
            </a:r>
          </a:p>
          <a:p>
            <a:pPr marL="719138" indent="-177800">
              <a:spcBef>
                <a:spcPts val="600"/>
              </a:spcBef>
              <a:buClr>
                <a:srgbClr val="7030A0"/>
              </a:buClr>
              <a:buFont typeface="Arial" panose="020B0604020202020204" pitchFamily="34" charset="0"/>
              <a:buChar char="•"/>
              <a:tabLst>
                <a:tab pos="3946525" algn="l"/>
              </a:tabLst>
            </a:pPr>
            <a:r>
              <a:rPr lang="fr-FR" sz="2400" dirty="0">
                <a:latin typeface="Arial" panose="020B0604020202020204" pitchFamily="34" charset="0"/>
                <a:cs typeface="Arial" panose="020B0604020202020204" pitchFamily="34" charset="0"/>
              </a:rPr>
              <a:t>Loïc Blondiaux, « </a:t>
            </a:r>
            <a:r>
              <a:rPr lang="fr-FR" sz="2400" dirty="0">
                <a:latin typeface="Arial" panose="020B0604020202020204" pitchFamily="34" charset="0"/>
                <a:cs typeface="Arial" panose="020B0604020202020204" pitchFamily="34" charset="0"/>
                <a:hlinkClick r:id="rId8"/>
              </a:rPr>
              <a:t>Ce que les sondages font à l'opinion publique</a:t>
            </a:r>
            <a:r>
              <a:rPr lang="fr-FR" sz="2400" dirty="0">
                <a:latin typeface="Arial" panose="020B0604020202020204" pitchFamily="34" charset="0"/>
                <a:cs typeface="Arial" panose="020B0604020202020204" pitchFamily="34" charset="0"/>
              </a:rPr>
              <a:t> », Politix. Revue des sciences sociales du politique  Année 1997  37  pp. 117-136 (Fait partie d'un numéro thématique : Télévision et politique).</a:t>
            </a:r>
          </a:p>
          <a:p>
            <a:pPr marL="715963" indent="-179388">
              <a:spcBef>
                <a:spcPts val="600"/>
              </a:spcBef>
              <a:buClr>
                <a:srgbClr val="7030A0"/>
              </a:buClr>
              <a:buFont typeface="Arial" panose="020B0604020202020204" pitchFamily="34" charset="0"/>
              <a:buChar char="•"/>
              <a:tabLst>
                <a:tab pos="3946525" algn="l"/>
              </a:tabLst>
            </a:pPr>
            <a:r>
              <a:rPr lang="fr-FR" sz="2400"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hlinkClick r:id="rId9"/>
              </a:rPr>
              <a:t>Les sondages et la transformation de l'opinion publique</a:t>
            </a:r>
            <a:r>
              <a:rPr lang="fr-FR" sz="2400" dirty="0">
                <a:latin typeface="Arial" panose="020B0604020202020204" pitchFamily="34" charset="0"/>
                <a:cs typeface="Arial" panose="020B0604020202020204" pitchFamily="34" charset="0"/>
              </a:rPr>
              <a:t> », Extrait de </a:t>
            </a:r>
            <a:r>
              <a:rPr lang="fr-FR" sz="2400" i="1" dirty="0">
                <a:latin typeface="Arial" panose="020B0604020202020204" pitchFamily="34" charset="0"/>
                <a:cs typeface="Arial" panose="020B0604020202020204" pitchFamily="34" charset="0"/>
              </a:rPr>
              <a:t>The Captive Public : How Mass Opinion Promotes State Power</a:t>
            </a:r>
            <a:r>
              <a:rPr lang="fr-FR" sz="2400" dirty="0">
                <a:latin typeface="Arial" panose="020B0604020202020204" pitchFamily="34" charset="0"/>
                <a:cs typeface="Arial" panose="020B0604020202020204" pitchFamily="34" charset="0"/>
              </a:rPr>
              <a:t>, New York, Basic Books, 1986 , Benjamin Ginsberg in C.N.R.S. Editions « Hermès, La Revue » 2001/3 n° 31 | pages 181 à 206.</a:t>
            </a:r>
          </a:p>
        </p:txBody>
      </p:sp>
    </p:spTree>
    <p:extLst>
      <p:ext uri="{BB962C8B-B14F-4D97-AF65-F5344CB8AC3E}">
        <p14:creationId xmlns:p14="http://schemas.microsoft.com/office/powerpoint/2010/main" val="32991466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447307"/>
            <a:ext cx="9949339"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Quelques références</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83DA8D3E-8B1C-4515-9AFE-3F9FAF6B513D}"/>
              </a:ext>
            </a:extLst>
          </p:cNvPr>
          <p:cNvSpPr/>
          <p:nvPr>
            <p:custDataLst>
              <p:tags r:id="rId6"/>
            </p:custDataLst>
          </p:nvPr>
        </p:nvSpPr>
        <p:spPr>
          <a:xfrm>
            <a:off x="333862" y="1424274"/>
            <a:ext cx="11858138" cy="4462760"/>
          </a:xfrm>
          <a:prstGeom prst="rect">
            <a:avLst/>
          </a:prstGeom>
          <a:noFill/>
        </p:spPr>
        <p:txBody>
          <a:bodyPr wrap="square">
            <a:spAutoFit/>
          </a:bodyPr>
          <a:lstStyle/>
          <a:p>
            <a:pPr marL="719138" indent="-177800">
              <a:spcBef>
                <a:spcPts val="600"/>
              </a:spcBef>
              <a:buClr>
                <a:srgbClr val="7030A0"/>
              </a:buClr>
              <a:buFont typeface="Arial" panose="020B0604020202020204" pitchFamily="34" charset="0"/>
              <a:buChar char="•"/>
              <a:tabLst>
                <a:tab pos="3946525" algn="l"/>
              </a:tabLst>
            </a:pPr>
            <a:r>
              <a:rPr lang="fr-FR" sz="2400" dirty="0">
                <a:latin typeface="Arial" panose="020B0604020202020204" pitchFamily="34" charset="0"/>
                <a:cs typeface="Arial" panose="020B0604020202020204" pitchFamily="34" charset="0"/>
              </a:rPr>
              <a:t>Loïc Blondiaux, « </a:t>
            </a:r>
            <a:r>
              <a:rPr lang="fr-FR" sz="2400" dirty="0">
                <a:latin typeface="Arial" panose="020B0604020202020204" pitchFamily="34" charset="0"/>
                <a:cs typeface="Arial" panose="020B0604020202020204" pitchFamily="34" charset="0"/>
                <a:hlinkClick r:id="rId8"/>
              </a:rPr>
              <a:t>Les sondages d'opinion : bibliographie</a:t>
            </a:r>
            <a:r>
              <a:rPr lang="fr-FR" sz="2400" dirty="0">
                <a:latin typeface="Arial" panose="020B0604020202020204" pitchFamily="34" charset="0"/>
                <a:cs typeface="Arial" panose="020B0604020202020204" pitchFamily="34" charset="0"/>
              </a:rPr>
              <a:t> », Politix. Revue des sciences sociales du politique  Année 1989  5  pp. 50-55 (fait partie d'un numéro thématique : Domaines d'élection).</a:t>
            </a:r>
          </a:p>
          <a:p>
            <a:pPr marL="719138" indent="-177800">
              <a:spcBef>
                <a:spcPts val="600"/>
              </a:spcBef>
              <a:buClr>
                <a:srgbClr val="7030A0"/>
              </a:buClr>
              <a:buFont typeface="Arial" panose="020B0604020202020204" pitchFamily="34" charset="0"/>
              <a:buChar char="•"/>
              <a:tabLst>
                <a:tab pos="3946525" algn="l"/>
              </a:tabLst>
            </a:pPr>
            <a:r>
              <a:rPr lang="fr-FR" sz="2400" dirty="0">
                <a:latin typeface="Arial" panose="020B0604020202020204" pitchFamily="34" charset="0"/>
                <a:cs typeface="Arial" panose="020B0604020202020204" pitchFamily="34" charset="0"/>
              </a:rPr>
              <a:t>Patrick Champagne, « </a:t>
            </a:r>
            <a:r>
              <a:rPr lang="fr-FR" sz="2400" dirty="0">
                <a:latin typeface="Arial" panose="020B0604020202020204" pitchFamily="34" charset="0"/>
                <a:cs typeface="Arial" panose="020B0604020202020204" pitchFamily="34" charset="0"/>
                <a:hlinkClick r:id="rId9"/>
              </a:rPr>
              <a:t>Le sondage et la décision politique</a:t>
            </a:r>
            <a:r>
              <a:rPr lang="fr-FR" sz="2400" dirty="0">
                <a:latin typeface="Arial" panose="020B0604020202020204" pitchFamily="34" charset="0"/>
                <a:cs typeface="Arial" panose="020B0604020202020204" pitchFamily="34" charset="0"/>
              </a:rPr>
              <a:t> », Revue Projet 2001/4 (n° 268), pages 65 à 73.</a:t>
            </a:r>
          </a:p>
          <a:p>
            <a:pPr marL="719138" indent="-177800">
              <a:spcBef>
                <a:spcPts val="600"/>
              </a:spcBef>
              <a:buClr>
                <a:srgbClr val="7030A0"/>
              </a:buClr>
              <a:buFont typeface="Arial" panose="020B0604020202020204" pitchFamily="34" charset="0"/>
              <a:buChar char="•"/>
              <a:tabLst>
                <a:tab pos="3946525" algn="l"/>
              </a:tabLst>
            </a:pPr>
            <a:r>
              <a:rPr lang="fr-FR" sz="2400" dirty="0">
                <a:latin typeface="Arial" panose="020B0604020202020204" pitchFamily="34" charset="0"/>
                <a:cs typeface="Arial" panose="020B0604020202020204" pitchFamily="34" charset="0"/>
              </a:rPr>
              <a:t>Gérard Grunberg, « Sondages et participation politique », Le citoyen (2000), pages 165 à 181.</a:t>
            </a:r>
          </a:p>
          <a:p>
            <a:pPr marL="719138" indent="-177800">
              <a:spcBef>
                <a:spcPts val="600"/>
              </a:spcBef>
              <a:buClr>
                <a:srgbClr val="7030A0"/>
              </a:buClr>
              <a:buFont typeface="Arial" panose="020B0604020202020204" pitchFamily="34" charset="0"/>
              <a:buChar char="•"/>
              <a:tabLst>
                <a:tab pos="3946525" algn="l"/>
              </a:tabLst>
            </a:pPr>
            <a:r>
              <a:rPr lang="fr-FR" sz="2400" dirty="0">
                <a:latin typeface="Arial" panose="020B0604020202020204" pitchFamily="34" charset="0"/>
                <a:cs typeface="Arial" panose="020B0604020202020204" pitchFamily="34" charset="0"/>
              </a:rPr>
              <a:t>Alain Lancelot, « Sondage d'opinion et suffrage universel », Commentaire 1980/2 (Numéro 10), pages 214 à 219.</a:t>
            </a:r>
          </a:p>
          <a:p>
            <a:pPr marL="719138" indent="-177800">
              <a:spcBef>
                <a:spcPts val="600"/>
              </a:spcBef>
              <a:buClr>
                <a:srgbClr val="7030A0"/>
              </a:buClr>
              <a:buFont typeface="Arial" panose="020B0604020202020204" pitchFamily="34" charset="0"/>
              <a:buChar char="•"/>
              <a:tabLst>
                <a:tab pos="3946525" algn="l"/>
              </a:tabLst>
            </a:pPr>
            <a:r>
              <a:rPr lang="fr-FR" sz="2400" dirty="0">
                <a:latin typeface="Arial" panose="020B0604020202020204" pitchFamily="34" charset="0"/>
                <a:cs typeface="Arial" panose="020B0604020202020204" pitchFamily="34" charset="0"/>
              </a:rPr>
              <a:t>Vanessa Brochot, « </a:t>
            </a:r>
            <a:r>
              <a:rPr lang="fr-FR" sz="2400" dirty="0">
                <a:latin typeface="Arial" panose="020B0604020202020204" pitchFamily="34" charset="0"/>
                <a:cs typeface="Arial" panose="020B0604020202020204" pitchFamily="34" charset="0"/>
                <a:hlinkClick r:id="rId10"/>
              </a:rPr>
              <a:t>Le sondage d'opinion : attribut de la démocratie ou manipulation de l'opinion</a:t>
            </a:r>
            <a:r>
              <a:rPr lang="fr-FR" sz="2400" dirty="0">
                <a:latin typeface="Arial" panose="020B0604020202020204" pitchFamily="34" charset="0"/>
                <a:cs typeface="Arial" panose="020B0604020202020204" pitchFamily="34" charset="0"/>
              </a:rPr>
              <a:t> », Pouvoirs 2013/2 (n° 145), pages 141 à 154.</a:t>
            </a:r>
          </a:p>
        </p:txBody>
      </p:sp>
    </p:spTree>
    <p:extLst>
      <p:ext uri="{BB962C8B-B14F-4D97-AF65-F5344CB8AC3E}">
        <p14:creationId xmlns:p14="http://schemas.microsoft.com/office/powerpoint/2010/main" val="11789574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447307"/>
            <a:ext cx="9949339"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Quelques références</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83DA8D3E-8B1C-4515-9AFE-3F9FAF6B513D}"/>
              </a:ext>
            </a:extLst>
          </p:cNvPr>
          <p:cNvSpPr/>
          <p:nvPr>
            <p:custDataLst>
              <p:tags r:id="rId6"/>
            </p:custDataLst>
          </p:nvPr>
        </p:nvSpPr>
        <p:spPr>
          <a:xfrm>
            <a:off x="333862" y="1424274"/>
            <a:ext cx="11858138" cy="4909036"/>
          </a:xfrm>
          <a:prstGeom prst="rect">
            <a:avLst/>
          </a:prstGeom>
          <a:noFill/>
        </p:spPr>
        <p:txBody>
          <a:bodyPr wrap="square">
            <a:spAutoFit/>
          </a:bodyPr>
          <a:lstStyle/>
          <a:p>
            <a:pPr marL="719138" indent="-177800">
              <a:spcBef>
                <a:spcPts val="600"/>
              </a:spcBef>
              <a:buClr>
                <a:srgbClr val="7030A0"/>
              </a:buClr>
              <a:buFont typeface="Arial" panose="020B0604020202020204" pitchFamily="34" charset="0"/>
              <a:buChar char="•"/>
              <a:tabLst>
                <a:tab pos="3946525" algn="l"/>
              </a:tabLst>
            </a:pPr>
            <a:r>
              <a:rPr lang="fr-FR" sz="2400" dirty="0">
                <a:latin typeface="Arial" panose="020B0604020202020204" pitchFamily="34" charset="0"/>
                <a:cs typeface="Arial" panose="020B0604020202020204" pitchFamily="34" charset="0"/>
              </a:rPr>
              <a:t>Rémi Lefebvre, « </a:t>
            </a:r>
            <a:r>
              <a:rPr lang="fr-FR" sz="2400" dirty="0">
                <a:latin typeface="Arial" panose="020B0604020202020204" pitchFamily="34" charset="0"/>
                <a:cs typeface="Arial" panose="020B0604020202020204" pitchFamily="34" charset="0"/>
                <a:hlinkClick r:id="rId8"/>
              </a:rPr>
              <a:t>Opinion et participation - La campagne présidentielle de Ségolène Royal</a:t>
            </a:r>
            <a:r>
              <a:rPr lang="fr-FR" sz="2400" dirty="0">
                <a:latin typeface="Arial" panose="020B0604020202020204" pitchFamily="34" charset="0"/>
                <a:cs typeface="Arial" panose="020B0604020202020204" pitchFamily="34" charset="0"/>
              </a:rPr>
              <a:t> », La vie des idées, 2008.</a:t>
            </a:r>
          </a:p>
          <a:p>
            <a:pPr marL="715963" indent="-179388">
              <a:spcBef>
                <a:spcPts val="600"/>
              </a:spcBef>
              <a:buClr>
                <a:srgbClr val="7030A0"/>
              </a:buClr>
              <a:buFont typeface="Arial" panose="020B0604020202020204" pitchFamily="34" charset="0"/>
              <a:buChar char="•"/>
              <a:tabLst>
                <a:tab pos="3946525" algn="l"/>
              </a:tabLst>
            </a:pPr>
            <a:r>
              <a:rPr lang="fr-FR" sz="2400"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hlinkClick r:id="rId9"/>
              </a:rPr>
              <a:t>Les médias contribuent-ils au débat démocratique ?</a:t>
            </a:r>
            <a:r>
              <a:rPr lang="fr-FR" sz="2400" dirty="0">
                <a:latin typeface="Arial" panose="020B0604020202020204" pitchFamily="34" charset="0"/>
                <a:cs typeface="Arial" panose="020B0604020202020204" pitchFamily="34" charset="0"/>
              </a:rPr>
              <a:t> », Vie publique.</a:t>
            </a:r>
          </a:p>
          <a:p>
            <a:pPr marL="715963" indent="-179388">
              <a:spcBef>
                <a:spcPts val="600"/>
              </a:spcBef>
              <a:buClr>
                <a:srgbClr val="7030A0"/>
              </a:buClr>
              <a:buFont typeface="Arial" panose="020B0604020202020204" pitchFamily="34" charset="0"/>
              <a:buChar char="•"/>
              <a:tabLst>
                <a:tab pos="3946525" algn="l"/>
              </a:tabLst>
            </a:pPr>
            <a:r>
              <a:rPr lang="fr-FR" sz="2400"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hlinkClick r:id="rId10"/>
              </a:rPr>
              <a:t>La fonction des médias dans la démocratie</a:t>
            </a:r>
            <a:r>
              <a:rPr lang="fr-FR" sz="2400" dirty="0">
                <a:latin typeface="Arial" panose="020B0604020202020204" pitchFamily="34" charset="0"/>
                <a:cs typeface="Arial" panose="020B0604020202020204" pitchFamily="34" charset="0"/>
              </a:rPr>
              <a:t> », Cahiers français N°338.</a:t>
            </a:r>
          </a:p>
          <a:p>
            <a:pPr marL="715963" indent="-179388">
              <a:spcBef>
                <a:spcPts val="600"/>
              </a:spcBef>
              <a:buClr>
                <a:srgbClr val="7030A0"/>
              </a:buClr>
              <a:buFont typeface="Arial" panose="020B0604020202020204" pitchFamily="34" charset="0"/>
              <a:buChar char="•"/>
              <a:tabLst>
                <a:tab pos="3946525" algn="l"/>
              </a:tabLst>
            </a:pPr>
            <a:r>
              <a:rPr lang="fr-FR" sz="2400" dirty="0">
                <a:latin typeface="Arial" panose="020B0604020202020204" pitchFamily="34" charset="0"/>
                <a:cs typeface="Arial" panose="020B0604020202020204" pitchFamily="34" charset="0"/>
              </a:rPr>
              <a:t>Pierre Martin, « </a:t>
            </a:r>
            <a:r>
              <a:rPr lang="fr-FR" sz="2400" dirty="0">
                <a:latin typeface="Arial" panose="020B0604020202020204" pitchFamily="34" charset="0"/>
                <a:cs typeface="Arial" panose="020B0604020202020204" pitchFamily="34" charset="0"/>
                <a:hlinkClick r:id="rId11"/>
              </a:rPr>
              <a:t>Réconcilier délibération et égalité politique : Fishkin et le sondage délibératif</a:t>
            </a:r>
            <a:r>
              <a:rPr lang="fr-FR" sz="2400" dirty="0">
                <a:latin typeface="Arial" panose="020B0604020202020204" pitchFamily="34" charset="0"/>
                <a:cs typeface="Arial" panose="020B0604020202020204" pitchFamily="34" charset="0"/>
              </a:rPr>
              <a:t> », Revue française de science politique  Année 1998  48-1  pp. 150-154.</a:t>
            </a:r>
          </a:p>
          <a:p>
            <a:pPr marL="715963" indent="-179388">
              <a:spcBef>
                <a:spcPts val="600"/>
              </a:spcBef>
              <a:buClr>
                <a:srgbClr val="7030A0"/>
              </a:buClr>
              <a:buFont typeface="Arial" panose="020B0604020202020204" pitchFamily="34" charset="0"/>
              <a:buChar char="•"/>
              <a:tabLst>
                <a:tab pos="3946525" algn="l"/>
              </a:tabLst>
            </a:pPr>
            <a:r>
              <a:rPr lang="fr-FR" sz="2400"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hlinkClick r:id="rId12"/>
              </a:rPr>
              <a:t>Le premier sondage délibératif européen livre ses conclusions</a:t>
            </a:r>
            <a:r>
              <a:rPr lang="fr-FR" sz="2400" dirty="0">
                <a:latin typeface="Arial" panose="020B0604020202020204" pitchFamily="34" charset="0"/>
                <a:cs typeface="Arial" panose="020B0604020202020204" pitchFamily="34" charset="0"/>
              </a:rPr>
              <a:t> », Toute l’Europe.</a:t>
            </a:r>
          </a:p>
          <a:p>
            <a:pPr marL="715963" indent="-179388">
              <a:spcBef>
                <a:spcPts val="600"/>
              </a:spcBef>
              <a:buClr>
                <a:srgbClr val="7030A0"/>
              </a:buClr>
              <a:buFont typeface="Arial" panose="020B0604020202020204" pitchFamily="34" charset="0"/>
              <a:buChar char="•"/>
              <a:tabLst>
                <a:tab pos="3946525" algn="l"/>
              </a:tabLst>
            </a:pPr>
            <a:r>
              <a:rPr lang="fr-FR" sz="2400" dirty="0">
                <a:latin typeface="Arial" panose="020B0604020202020204" pitchFamily="34" charset="0"/>
                <a:cs typeface="Arial" panose="020B0604020202020204" pitchFamily="34" charset="0"/>
              </a:rPr>
              <a:t>Yves Déloye et Nonna Mayer, « Les trois défis de la science politique française Retour sur la période 1968-2018 », Idées économiques et sociales 2019/1 (N° 195), pages 28 à 39.</a:t>
            </a:r>
          </a:p>
        </p:txBody>
      </p:sp>
    </p:spTree>
    <p:extLst>
      <p:ext uri="{BB962C8B-B14F-4D97-AF65-F5344CB8AC3E}">
        <p14:creationId xmlns:p14="http://schemas.microsoft.com/office/powerpoint/2010/main" val="41256480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447307"/>
            <a:ext cx="9949339"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Quelques références</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83DA8D3E-8B1C-4515-9AFE-3F9FAF6B513D}"/>
              </a:ext>
            </a:extLst>
          </p:cNvPr>
          <p:cNvSpPr/>
          <p:nvPr>
            <p:custDataLst>
              <p:tags r:id="rId6"/>
            </p:custDataLst>
          </p:nvPr>
        </p:nvSpPr>
        <p:spPr>
          <a:xfrm>
            <a:off x="333862" y="1424274"/>
            <a:ext cx="11858138" cy="3277820"/>
          </a:xfrm>
          <a:prstGeom prst="rect">
            <a:avLst/>
          </a:prstGeom>
          <a:noFill/>
        </p:spPr>
        <p:txBody>
          <a:bodyPr wrap="square">
            <a:spAutoFit/>
          </a:bodyPr>
          <a:lstStyle/>
          <a:p>
            <a:pPr marL="715963" indent="-179388">
              <a:spcBef>
                <a:spcPts val="600"/>
              </a:spcBef>
              <a:buClr>
                <a:srgbClr val="7030A0"/>
              </a:buClr>
              <a:buFont typeface="Arial" panose="020B0604020202020204" pitchFamily="34" charset="0"/>
              <a:buChar char="•"/>
              <a:tabLst>
                <a:tab pos="3946525" algn="l"/>
              </a:tabLst>
            </a:pPr>
            <a:r>
              <a:rPr lang="fr-FR" sz="2400" dirty="0">
                <a:latin typeface="Arial" panose="020B0604020202020204" pitchFamily="34" charset="0"/>
                <a:cs typeface="Arial" panose="020B0604020202020204" pitchFamily="34" charset="0"/>
              </a:rPr>
              <a:t>Stéphane Rozès, « </a:t>
            </a:r>
            <a:r>
              <a:rPr lang="fr-FR" sz="2400" dirty="0">
                <a:latin typeface="Arial" panose="020B0604020202020204" pitchFamily="34" charset="0"/>
                <a:cs typeface="Arial" panose="020B0604020202020204" pitchFamily="34" charset="0"/>
                <a:hlinkClick r:id="rId8"/>
              </a:rPr>
              <a:t>L’opinion publique existe, influe, mais ne gouverne pas</a:t>
            </a:r>
            <a:r>
              <a:rPr lang="fr-FR" sz="2400" dirty="0">
                <a:latin typeface="Arial" panose="020B0604020202020204" pitchFamily="34" charset="0"/>
                <a:cs typeface="Arial" panose="020B0604020202020204" pitchFamily="34" charset="0"/>
              </a:rPr>
              <a:t> », colloque du 10 septembre 2007, « </a:t>
            </a:r>
            <a:r>
              <a:rPr lang="fr-FR" sz="2400" i="1" dirty="0">
                <a:latin typeface="Arial" panose="020B0604020202020204" pitchFamily="34" charset="0"/>
                <a:cs typeface="Arial" panose="020B0604020202020204" pitchFamily="34" charset="0"/>
              </a:rPr>
              <a:t>La démocratie peut-elle survivre au système politico-médiatico-sondagier</a:t>
            </a:r>
            <a:r>
              <a:rPr lang="fr-FR" sz="2400" dirty="0">
                <a:latin typeface="Arial" panose="020B0604020202020204" pitchFamily="34" charset="0"/>
                <a:cs typeface="Arial" panose="020B0604020202020204" pitchFamily="34" charset="0"/>
              </a:rPr>
              <a:t> ? », site Fondation Res Publica.</a:t>
            </a:r>
          </a:p>
          <a:p>
            <a:pPr marL="715963" indent="-179388">
              <a:spcBef>
                <a:spcPts val="600"/>
              </a:spcBef>
              <a:buClr>
                <a:srgbClr val="7030A0"/>
              </a:buClr>
              <a:buFont typeface="Arial" panose="020B0604020202020204" pitchFamily="34" charset="0"/>
              <a:buChar char="•"/>
              <a:tabLst>
                <a:tab pos="3946525" algn="l"/>
              </a:tabLst>
            </a:pPr>
            <a:r>
              <a:rPr lang="fr-FR" sz="2400" dirty="0">
                <a:latin typeface="Arial" panose="020B0604020202020204" pitchFamily="34" charset="0"/>
                <a:cs typeface="Arial" panose="020B0604020202020204" pitchFamily="34" charset="0"/>
              </a:rPr>
              <a:t>George Gallup, « </a:t>
            </a:r>
            <a:r>
              <a:rPr lang="fr-FR" sz="2400" dirty="0">
                <a:latin typeface="Arial" panose="020B0604020202020204" pitchFamily="34" charset="0"/>
                <a:cs typeface="Arial" panose="020B0604020202020204" pitchFamily="34" charset="0"/>
                <a:hlinkClick r:id="rId9"/>
              </a:rPr>
              <a:t>Sondages d’opinion et démocratie</a:t>
            </a:r>
            <a:r>
              <a:rPr lang="fr-FR" sz="2400" dirty="0">
                <a:latin typeface="Arial" panose="020B0604020202020204" pitchFamily="34" charset="0"/>
                <a:cs typeface="Arial" panose="020B0604020202020204" pitchFamily="34" charset="0"/>
              </a:rPr>
              <a:t> », Extrait de </a:t>
            </a:r>
            <a:r>
              <a:rPr lang="fr-FR" sz="2400" i="1" dirty="0">
                <a:latin typeface="Arial" panose="020B0604020202020204" pitchFamily="34" charset="0"/>
                <a:cs typeface="Arial" panose="020B0604020202020204" pitchFamily="34" charset="0"/>
              </a:rPr>
              <a:t>Public Opinion in a Democracy</a:t>
            </a:r>
            <a:r>
              <a:rPr lang="fr-FR" sz="2400" dirty="0">
                <a:latin typeface="Arial" panose="020B0604020202020204" pitchFamily="34" charset="0"/>
                <a:cs typeface="Arial" panose="020B0604020202020204" pitchFamily="34" charset="0"/>
              </a:rPr>
              <a:t>, 1939.</a:t>
            </a:r>
          </a:p>
          <a:p>
            <a:pPr marL="715963" indent="-179388">
              <a:spcBef>
                <a:spcPts val="600"/>
              </a:spcBef>
              <a:buClr>
                <a:srgbClr val="7030A0"/>
              </a:buClr>
              <a:buFont typeface="Arial" panose="020B0604020202020204" pitchFamily="34" charset="0"/>
              <a:buChar char="•"/>
              <a:tabLst>
                <a:tab pos="3946525" algn="l"/>
              </a:tabLst>
            </a:pPr>
            <a:r>
              <a:rPr lang="fr-FR" sz="2400" dirty="0">
                <a:latin typeface="Arial" panose="020B0604020202020204" pitchFamily="34" charset="0"/>
                <a:cs typeface="Arial" panose="020B0604020202020204" pitchFamily="34" charset="0"/>
              </a:rPr>
              <a:t>Rémi Lefebvre, « </a:t>
            </a:r>
            <a:r>
              <a:rPr lang="fr-FR" sz="2400" dirty="0">
                <a:latin typeface="Arial" panose="020B0604020202020204" pitchFamily="34" charset="0"/>
                <a:cs typeface="Arial" panose="020B0604020202020204" pitchFamily="34" charset="0"/>
                <a:hlinkClick r:id="rId10"/>
              </a:rPr>
              <a:t>Entre démocratie d'opinion et démocratie participative</a:t>
            </a:r>
            <a:r>
              <a:rPr lang="fr-FR" sz="2400" dirty="0">
                <a:latin typeface="Arial" panose="020B0604020202020204" pitchFamily="34" charset="0"/>
                <a:cs typeface="Arial" panose="020B0604020202020204" pitchFamily="34" charset="0"/>
              </a:rPr>
              <a:t> », Nouvelles Fondations 2007/3-4 (n° 7-8), pages 20 à 29.</a:t>
            </a:r>
          </a:p>
          <a:p>
            <a:pPr marL="715963" indent="-179388">
              <a:spcBef>
                <a:spcPts val="600"/>
              </a:spcBef>
              <a:buClr>
                <a:srgbClr val="7030A0"/>
              </a:buClr>
              <a:buFont typeface="Arial" panose="020B0604020202020204" pitchFamily="34" charset="0"/>
              <a:buChar char="•"/>
              <a:tabLst>
                <a:tab pos="3946525" algn="l"/>
              </a:tabLst>
            </a:pPr>
            <a:r>
              <a:rPr lang="fr-FR" sz="2400" dirty="0">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hlinkClick r:id="rId11"/>
              </a:rPr>
              <a:t>La représentation et la démocratie d’opinion</a:t>
            </a:r>
            <a:r>
              <a:rPr lang="fr-FR" sz="2400" dirty="0">
                <a:latin typeface="Arial" panose="020B0604020202020204" pitchFamily="34" charset="0"/>
                <a:cs typeface="Arial" panose="020B0604020202020204" pitchFamily="34" charset="0"/>
              </a:rPr>
              <a:t> », Fiche Eduscol - ECJS 1</a:t>
            </a:r>
            <a:r>
              <a:rPr lang="fr-FR" sz="2400" baseline="30000" dirty="0">
                <a:latin typeface="Arial" panose="020B0604020202020204" pitchFamily="34" charset="0"/>
                <a:cs typeface="Arial" panose="020B0604020202020204" pitchFamily="34" charset="0"/>
              </a:rPr>
              <a:t>ère</a:t>
            </a:r>
            <a:r>
              <a:rPr lang="fr-FR" sz="2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2971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447307"/>
            <a:ext cx="9949339"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Comment se forme et s’exprime l’opinion publique ?</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2" name="Rectangle 11">
            <a:extLst>
              <a:ext uri="{FF2B5EF4-FFF2-40B4-BE49-F238E27FC236}">
                <a16:creationId xmlns:a16="http://schemas.microsoft.com/office/drawing/2014/main" id="{31DB2A22-C9A5-4B7A-BB49-00E0CC4C071A}"/>
              </a:ext>
            </a:extLst>
          </p:cNvPr>
          <p:cNvSpPr/>
          <p:nvPr>
            <p:custDataLst>
              <p:tags r:id="rId6"/>
            </p:custDataLst>
          </p:nvPr>
        </p:nvSpPr>
        <p:spPr>
          <a:xfrm>
            <a:off x="360000" y="1368000"/>
            <a:ext cx="11739477" cy="3570208"/>
          </a:xfrm>
          <a:prstGeom prst="rect">
            <a:avLst/>
          </a:prstGeom>
          <a:noFill/>
        </p:spPr>
        <p:txBody>
          <a:bodyPr wrap="square">
            <a:spAutoFit/>
          </a:bodyPr>
          <a:lstStyle/>
          <a:p>
            <a:pPr marL="541338">
              <a:spcBef>
                <a:spcPts val="600"/>
              </a:spcBef>
              <a:buClr>
                <a:srgbClr val="7030A0"/>
              </a:buClr>
            </a:pPr>
            <a:r>
              <a:rPr lang="fr-FR" sz="2400" dirty="0">
                <a:latin typeface="Arial" panose="020B0604020202020204" pitchFamily="34" charset="0"/>
                <a:cs typeface="Arial" panose="020B0604020202020204" pitchFamily="34" charset="0"/>
              </a:rPr>
              <a:t>- Comprendre que l’émergence de l’opinion publique est indissociable de l’avènement de la démocratie : d’abord monopole des catégories « éclairées », l’opinion publique est désormais entendue comme celle du plus grand nombre.</a:t>
            </a:r>
          </a:p>
          <a:p>
            <a:pPr marL="541338">
              <a:spcBef>
                <a:spcPts val="600"/>
              </a:spcBef>
              <a:buClr>
                <a:srgbClr val="7030A0"/>
              </a:buClr>
            </a:pPr>
            <a:r>
              <a:rPr lang="fr-FR" sz="2400" dirty="0">
                <a:latin typeface="Arial" panose="020B0604020202020204" pitchFamily="34" charset="0"/>
                <a:cs typeface="Arial" panose="020B0604020202020204" pitchFamily="34" charset="0"/>
              </a:rPr>
              <a:t>- Comprendre les principes et les techniques des sondages, et les débats relatifs à leur interprétation de l’opinion publique.</a:t>
            </a:r>
          </a:p>
          <a:p>
            <a:pPr marL="541338">
              <a:spcBef>
                <a:spcPts val="600"/>
              </a:spcBef>
              <a:buClr>
                <a:srgbClr val="7030A0"/>
              </a:buClr>
            </a:pPr>
            <a:r>
              <a:rPr lang="fr-FR" sz="2400" dirty="0">
                <a:latin typeface="Arial" panose="020B0604020202020204" pitchFamily="34" charset="0"/>
                <a:cs typeface="Arial" panose="020B0604020202020204" pitchFamily="34" charset="0"/>
              </a:rPr>
              <a:t>- Comprendre comment le recours fréquent aux sondages d’opinion contribue à forger l’opinion publique et modifie l’exercice de la démocratie (démocratie d’opinion) et de la vie politique (contrôle des gouvernants, participation électorale, communication politique).</a:t>
            </a:r>
          </a:p>
        </p:txBody>
      </p:sp>
    </p:spTree>
    <p:extLst>
      <p:ext uri="{BB962C8B-B14F-4D97-AF65-F5344CB8AC3E}">
        <p14:creationId xmlns:p14="http://schemas.microsoft.com/office/powerpoint/2010/main" val="2382864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447307"/>
            <a:ext cx="9949339" cy="830997"/>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L’opinion publique : de la préhistoire (rapport officieux des rois) à aujourd’hui (les réseaux sociaux/Twitter)</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83DA8D3E-8B1C-4515-9AFE-3F9FAF6B513D}"/>
              </a:ext>
            </a:extLst>
          </p:cNvPr>
          <p:cNvSpPr/>
          <p:nvPr>
            <p:custDataLst>
              <p:tags r:id="rId6"/>
            </p:custDataLst>
          </p:nvPr>
        </p:nvSpPr>
        <p:spPr>
          <a:xfrm>
            <a:off x="333862" y="1388336"/>
            <a:ext cx="11858138" cy="5370701"/>
          </a:xfrm>
          <a:prstGeom prst="rect">
            <a:avLst/>
          </a:prstGeom>
          <a:noFill/>
        </p:spPr>
        <p:txBody>
          <a:bodyPr wrap="square">
            <a:spAutoFit/>
          </a:bodyPr>
          <a:lstStyle/>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 Le grand massacre des chats » : dans une nuit de novembre 1730, des  typo-</a:t>
            </a:r>
          </a:p>
          <a:p>
            <a:pPr>
              <a:spcBef>
                <a:spcPts val="600"/>
              </a:spcBef>
              <a:buClr>
                <a:srgbClr val="7030A0"/>
              </a:buClr>
            </a:pPr>
            <a:r>
              <a:rPr lang="fr-FR" sz="2400" dirty="0">
                <a:latin typeface="Arial" panose="020B0604020202020204" pitchFamily="34" charset="0"/>
                <a:cs typeface="Arial" panose="020B0604020202020204" pitchFamily="34" charset="0"/>
              </a:rPr>
              <a:t> graphes de la rue Saint-Séverin massacrèrent des chats dont la Grise, la chatte ado-</a:t>
            </a:r>
          </a:p>
          <a:p>
            <a:pPr>
              <a:spcBef>
                <a:spcPts val="600"/>
              </a:spcBef>
              <a:buClr>
                <a:srgbClr val="7030A0"/>
              </a:buClr>
            </a:pPr>
            <a:r>
              <a:rPr lang="fr-FR" sz="2400" dirty="0">
                <a:latin typeface="Arial" panose="020B0604020202020204" pitchFamily="34" charset="0"/>
                <a:cs typeface="Arial" panose="020B0604020202020204" pitchFamily="34" charset="0"/>
              </a:rPr>
              <a:t>  rée de leurs patrons, pour se venger de leurs conditions de travail (les chats étaient</a:t>
            </a:r>
          </a:p>
          <a:p>
            <a:pPr>
              <a:spcBef>
                <a:spcPts val="600"/>
              </a:spcBef>
              <a:buClr>
                <a:srgbClr val="7030A0"/>
              </a:buClr>
            </a:pPr>
            <a:r>
              <a:rPr lang="fr-FR" sz="2400" dirty="0">
                <a:latin typeface="Arial" panose="020B0604020202020204" pitchFamily="34" charset="0"/>
                <a:cs typeface="Arial" panose="020B0604020202020204" pitchFamily="34" charset="0"/>
              </a:rPr>
              <a:t>   mieux traités que les compagnons. =&gt; forme d’expression politique du méconten-</a:t>
            </a:r>
          </a:p>
          <a:p>
            <a:pPr>
              <a:spcBef>
                <a:spcPts val="600"/>
              </a:spcBef>
              <a:buClr>
                <a:srgbClr val="7030A0"/>
              </a:buClr>
            </a:pPr>
            <a:r>
              <a:rPr lang="fr-FR" sz="2400" dirty="0">
                <a:latin typeface="Arial" panose="020B0604020202020204" pitchFamily="34" charset="0"/>
                <a:cs typeface="Arial" panose="020B0604020202020204" pitchFamily="34" charset="0"/>
              </a:rPr>
              <a:t>    tement car tuer les chats est un moyen de s'attaquer symboliquement aux patrons.</a:t>
            </a:r>
          </a:p>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 </a:t>
            </a:r>
            <a:r>
              <a:rPr lang="fr-FR" sz="2400" dirty="0">
                <a:latin typeface="Arial" panose="020B0604020202020204" pitchFamily="34" charset="0"/>
                <a:cs typeface="Arial" panose="020B0604020202020204" pitchFamily="34" charset="0"/>
              </a:rPr>
              <a:t>« Le village des cannibales » : le 16 aout 1870, en pleine guerre franco-</a:t>
            </a:r>
          </a:p>
          <a:p>
            <a:pPr>
              <a:spcBef>
                <a:spcPts val="600"/>
              </a:spcBef>
              <a:buClr>
                <a:srgbClr val="7030A0"/>
              </a:buClr>
            </a:pPr>
            <a:r>
              <a:rPr lang="fr-FR" sz="2400" dirty="0">
                <a:latin typeface="Arial" panose="020B0604020202020204" pitchFamily="34" charset="0"/>
                <a:cs typeface="Arial" panose="020B0604020202020204" pitchFamily="34" charset="0"/>
              </a:rPr>
              <a:t>      prussienne, à Hautefaye en Dordogne un jeune noble est brûlé vif après avoir</a:t>
            </a:r>
          </a:p>
          <a:p>
            <a:pPr>
              <a:spcBef>
                <a:spcPts val="600"/>
              </a:spcBef>
              <a:buClr>
                <a:srgbClr val="7030A0"/>
              </a:buClr>
            </a:pPr>
            <a:r>
              <a:rPr lang="fr-FR" sz="2400" dirty="0">
                <a:latin typeface="Arial" panose="020B0604020202020204" pitchFamily="34" charset="0"/>
                <a:cs typeface="Arial" panose="020B0604020202020204" pitchFamily="34" charset="0"/>
              </a:rPr>
              <a:t>       été lynché et torturé pendant plus de deux heures par une foule de paysans</a:t>
            </a:r>
          </a:p>
          <a:p>
            <a:pPr>
              <a:spcBef>
                <a:spcPts val="600"/>
              </a:spcBef>
              <a:buClr>
                <a:srgbClr val="7030A0"/>
              </a:buClr>
            </a:pPr>
            <a:r>
              <a:rPr lang="fr-FR" sz="2400" dirty="0">
                <a:latin typeface="Arial" panose="020B0604020202020204" pitchFamily="34" charset="0"/>
                <a:cs typeface="Arial" panose="020B0604020202020204" pitchFamily="34" charset="0"/>
              </a:rPr>
              <a:t>        (royalistes) qui l'accuse d'avoir crié "Vive la République ! "</a:t>
            </a:r>
          </a:p>
          <a:p>
            <a:pPr>
              <a:spcBef>
                <a:spcPts val="600"/>
              </a:spcBef>
              <a:buClr>
                <a:srgbClr val="7030A0"/>
              </a:buClr>
            </a:pPr>
            <a:r>
              <a:rPr lang="fr-FR" sz="2400" dirty="0">
                <a:latin typeface="Arial" panose="020B0604020202020204" pitchFamily="34" charset="0"/>
                <a:cs typeface="Arial" panose="020B0604020202020204" pitchFamily="34" charset="0"/>
              </a:rPr>
              <a:t>         Massacre d'une foule en délire, acte de barbarie voire de cannibalisme ou </a:t>
            </a:r>
          </a:p>
          <a:p>
            <a:pPr>
              <a:spcBef>
                <a:spcPts val="600"/>
              </a:spcBef>
              <a:buClr>
                <a:srgbClr val="7030A0"/>
              </a:buClr>
            </a:pPr>
            <a:r>
              <a:rPr lang="fr-FR" sz="2400" dirty="0">
                <a:latin typeface="Arial" panose="020B0604020202020204" pitchFamily="34" charset="0"/>
                <a:cs typeface="Arial" panose="020B0604020202020204" pitchFamily="34" charset="0"/>
              </a:rPr>
              <a:t>          plutôt acte politique ? </a:t>
            </a:r>
          </a:p>
          <a:p>
            <a:pPr>
              <a:spcBef>
                <a:spcPts val="600"/>
              </a:spcBef>
              <a:buClr>
                <a:srgbClr val="7030A0"/>
              </a:buClr>
            </a:pPr>
            <a:r>
              <a:rPr lang="fr-FR" sz="2400" dirty="0">
                <a:solidFill>
                  <a:srgbClr val="7030A0"/>
                </a:solidFill>
                <a:latin typeface="Arial" panose="020B0604020202020204" pitchFamily="34" charset="0"/>
                <a:cs typeface="Arial" panose="020B0604020202020204" pitchFamily="34" charset="0"/>
              </a:rPr>
              <a:t>           </a:t>
            </a:r>
            <a:r>
              <a:rPr lang="fr-FR" sz="2400" b="1" dirty="0">
                <a:solidFill>
                  <a:srgbClr val="7030A0"/>
                </a:solidFill>
                <a:latin typeface="Arial" panose="020B0604020202020204" pitchFamily="34" charset="0"/>
                <a:cs typeface="Arial" panose="020B0604020202020204" pitchFamily="34" charset="0"/>
              </a:rPr>
              <a:t>=&gt; Inquiétudes des élites à l’égard des opinions populaires.</a:t>
            </a:r>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06213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447307"/>
            <a:ext cx="9949339" cy="830997"/>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L’opinion publique : de la préhistoire (rapport officieux des rois) à aujourd’hui (les réseaux sociaux/Twitter)</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83DA8D3E-8B1C-4515-9AFE-3F9FAF6B513D}"/>
              </a:ext>
            </a:extLst>
          </p:cNvPr>
          <p:cNvSpPr/>
          <p:nvPr>
            <p:custDataLst>
              <p:tags r:id="rId6"/>
            </p:custDataLst>
          </p:nvPr>
        </p:nvSpPr>
        <p:spPr>
          <a:xfrm>
            <a:off x="425937" y="1444776"/>
            <a:ext cx="11858138" cy="1354217"/>
          </a:xfrm>
          <a:prstGeom prst="rect">
            <a:avLst/>
          </a:prstGeom>
          <a:noFill/>
        </p:spPr>
        <p:txBody>
          <a:bodyPr wrap="square">
            <a:spAutoFit/>
          </a:bodyPr>
          <a:lstStyle/>
          <a:p>
            <a:pPr>
              <a:spcBef>
                <a:spcPts val="600"/>
              </a:spcBef>
              <a:buClr>
                <a:srgbClr val="7030A0"/>
              </a:buClr>
            </a:pPr>
            <a:r>
              <a:rPr lang="fr-FR" sz="2400" dirty="0">
                <a:latin typeface="Arial" panose="020B0604020202020204" pitchFamily="34" charset="0"/>
                <a:cs typeface="Arial" panose="020B0604020202020204" pitchFamily="34" charset="0"/>
              </a:rPr>
              <a:t>À l’origine, l’opinion publique désignait l’avis éclairé d’une élite. Cette notion s’est</a:t>
            </a:r>
          </a:p>
          <a:p>
            <a:pPr>
              <a:spcBef>
                <a:spcPts val="600"/>
              </a:spcBef>
              <a:buClr>
                <a:srgbClr val="7030A0"/>
              </a:buClr>
            </a:pPr>
            <a:r>
              <a:rPr lang="fr-FR" sz="2400" dirty="0">
                <a:latin typeface="Arial" panose="020B0604020202020204" pitchFamily="34" charset="0"/>
                <a:cs typeface="Arial" panose="020B0604020202020204" pitchFamily="34" charset="0"/>
              </a:rPr>
              <a:t>  ensuite progressivement démocratisée pour englober aujourd’hui l’opinion de</a:t>
            </a:r>
          </a:p>
          <a:p>
            <a:pPr>
              <a:spcBef>
                <a:spcPts val="600"/>
              </a:spcBef>
              <a:buClr>
                <a:srgbClr val="7030A0"/>
              </a:buClr>
            </a:pPr>
            <a:r>
              <a:rPr lang="fr-FR" sz="2400" dirty="0">
                <a:latin typeface="Arial" panose="020B0604020202020204" pitchFamily="34" charset="0"/>
                <a:cs typeface="Arial" panose="020B0604020202020204" pitchFamily="34" charset="0"/>
              </a:rPr>
              <a:t>   l’ensemble des citoyens.</a:t>
            </a:r>
          </a:p>
        </p:txBody>
      </p:sp>
    </p:spTree>
    <p:extLst>
      <p:ext uri="{BB962C8B-B14F-4D97-AF65-F5344CB8AC3E}">
        <p14:creationId xmlns:p14="http://schemas.microsoft.com/office/powerpoint/2010/main" val="29618965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447307"/>
            <a:ext cx="9949339"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1. Émergence de l’opinion publique</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83DA8D3E-8B1C-4515-9AFE-3F9FAF6B513D}"/>
              </a:ext>
            </a:extLst>
          </p:cNvPr>
          <p:cNvSpPr/>
          <p:nvPr>
            <p:custDataLst>
              <p:tags r:id="rId6"/>
            </p:custDataLst>
          </p:nvPr>
        </p:nvSpPr>
        <p:spPr>
          <a:xfrm>
            <a:off x="333862" y="1424274"/>
            <a:ext cx="11858138" cy="4016484"/>
          </a:xfrm>
          <a:prstGeom prst="rect">
            <a:avLst/>
          </a:prstGeom>
          <a:noFill/>
        </p:spPr>
        <p:txBody>
          <a:bodyPr wrap="square">
            <a:spAutoFit/>
          </a:bodyPr>
          <a:lstStyle/>
          <a:p>
            <a:pPr>
              <a:spcBef>
                <a:spcPts val="600"/>
              </a:spcBef>
              <a:buClr>
                <a:srgbClr val="7030A0"/>
              </a:buClr>
              <a:tabLst>
                <a:tab pos="3946525" algn="l"/>
              </a:tabLst>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A l’origine, deux questions :	Savoir que pense la population ?</a:t>
            </a:r>
          </a:p>
          <a:p>
            <a:pPr>
              <a:spcBef>
                <a:spcPts val="600"/>
              </a:spcBef>
              <a:buClr>
                <a:srgbClr val="7030A0"/>
              </a:buClr>
              <a:tabLst>
                <a:tab pos="3946525" algn="l"/>
              </a:tabLst>
            </a:pPr>
            <a:r>
              <a:rPr lang="fr-FR" sz="2400" dirty="0">
                <a:latin typeface="Arial" panose="020B0604020202020204" pitchFamily="34" charset="0"/>
                <a:cs typeface="Arial" panose="020B0604020202020204" pitchFamily="34" charset="0"/>
              </a:rPr>
              <a:t>	Comment savoir ce qu’elle pense ?</a:t>
            </a:r>
          </a:p>
          <a:p>
            <a:pPr marL="719138" indent="-177800">
              <a:spcBef>
                <a:spcPts val="600"/>
              </a:spcBef>
              <a:buClr>
                <a:srgbClr val="7030A0"/>
              </a:buClr>
              <a:buFont typeface="Arial" panose="020B0604020202020204" pitchFamily="34" charset="0"/>
              <a:buChar char="•"/>
              <a:tabLst>
                <a:tab pos="3946525" algn="l"/>
              </a:tabLst>
            </a:pPr>
            <a:r>
              <a:rPr lang="fr-FR" sz="2400" dirty="0">
                <a:latin typeface="Arial" panose="020B0604020202020204" pitchFamily="34" charset="0"/>
                <a:cs typeface="Arial" panose="020B0604020202020204" pitchFamily="34" charset="0"/>
              </a:rPr>
              <a:t>Avant 1848, dès 1815 le pouvoir monarchique souhaite connaître "l’état d’esprit de la population" =&gt; naissance de l’enquête publique pour savoir ce qu’elle pense ; pour ce faire, les préfets ont autour d’eux des informateurs, mais la méthode s’avère peu efficace, car des émeutes ont lieu sans que les informateurs ne les aient perçues.</a:t>
            </a:r>
          </a:p>
          <a:p>
            <a:pPr marL="719138" indent="-177800">
              <a:spcBef>
                <a:spcPts val="600"/>
              </a:spcBef>
              <a:buClr>
                <a:srgbClr val="7030A0"/>
              </a:buClr>
              <a:buFont typeface="Arial" panose="020B0604020202020204" pitchFamily="34" charset="0"/>
              <a:buChar char="•"/>
              <a:tabLst>
                <a:tab pos="3946525" algn="l"/>
              </a:tabLst>
            </a:pPr>
            <a:r>
              <a:rPr lang="fr-FR" sz="2400" dirty="0">
                <a:latin typeface="Arial" panose="020B0604020202020204" pitchFamily="34" charset="0"/>
                <a:cs typeface="Arial" panose="020B0604020202020204" pitchFamily="34" charset="0"/>
              </a:rPr>
              <a:t>1848 : suffrage universel ; le préfet devient un connaisseur du vote, du tempérament politique de son département, car le vote est censé reflété les opinions publiques =&gt; le préfet classe des opinions.</a:t>
            </a:r>
          </a:p>
        </p:txBody>
      </p:sp>
    </p:spTree>
    <p:extLst>
      <p:ext uri="{BB962C8B-B14F-4D97-AF65-F5344CB8AC3E}">
        <p14:creationId xmlns:p14="http://schemas.microsoft.com/office/powerpoint/2010/main" val="37946025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447307"/>
            <a:ext cx="9949339"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1. Émergence de l’opinion publique</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83DA8D3E-8B1C-4515-9AFE-3F9FAF6B513D}"/>
              </a:ext>
            </a:extLst>
          </p:cNvPr>
          <p:cNvSpPr/>
          <p:nvPr>
            <p:custDataLst>
              <p:tags r:id="rId6"/>
            </p:custDataLst>
          </p:nvPr>
        </p:nvSpPr>
        <p:spPr>
          <a:xfrm>
            <a:off x="333862" y="1424274"/>
            <a:ext cx="11858138" cy="4985980"/>
          </a:xfrm>
          <a:prstGeom prst="rect">
            <a:avLst/>
          </a:prstGeom>
          <a:noFill/>
        </p:spPr>
        <p:txBody>
          <a:bodyPr wrap="square">
            <a:spAutoFit/>
          </a:bodyPr>
          <a:lstStyle/>
          <a:p>
            <a:pPr>
              <a:spcBef>
                <a:spcPts val="600"/>
              </a:spcBef>
              <a:buClr>
                <a:srgbClr val="7030A0"/>
              </a:buClr>
              <a:tabLst>
                <a:tab pos="3946525" algn="l"/>
              </a:tabLst>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A quoi ressemble l’opinion publique ?</a:t>
            </a:r>
          </a:p>
          <a:p>
            <a:pPr marL="719138" indent="-177800">
              <a:spcBef>
                <a:spcPts val="600"/>
              </a:spcBef>
              <a:buClr>
                <a:srgbClr val="7030A0"/>
              </a:buClr>
              <a:buFont typeface="Arial" panose="020B0604020202020204" pitchFamily="34" charset="0"/>
              <a:buChar char="•"/>
              <a:tabLst>
                <a:tab pos="3946525" algn="l"/>
              </a:tabLst>
            </a:pPr>
            <a:r>
              <a:rPr lang="fr-FR" sz="2400" dirty="0">
                <a:latin typeface="Arial" panose="020B0604020202020204" pitchFamily="34" charset="0"/>
                <a:cs typeface="Arial" panose="020B0604020202020204" pitchFamily="34" charset="0"/>
              </a:rPr>
              <a:t>En 1962, dans « L’espace public », Habermas définit l’espace public comme un espace composé de personnes privées qui, en se rassemblant/se réunissant dans des salons, des cafés… forment un public.</a:t>
            </a:r>
          </a:p>
          <a:p>
            <a:pPr marL="719138" indent="-177800">
              <a:spcBef>
                <a:spcPts val="600"/>
              </a:spcBef>
              <a:buClr>
                <a:srgbClr val="7030A0"/>
              </a:buClr>
              <a:buFont typeface="Arial" panose="020B0604020202020204" pitchFamily="34" charset="0"/>
              <a:buChar char="•"/>
              <a:tabLst>
                <a:tab pos="3946525" algn="l"/>
              </a:tabLst>
            </a:pPr>
            <a:r>
              <a:rPr lang="fr-FR" sz="2400" dirty="0">
                <a:latin typeface="Arial" panose="020B0604020202020204" pitchFamily="34" charset="0"/>
                <a:cs typeface="Arial" panose="020B0604020202020204" pitchFamily="34" charset="0"/>
              </a:rPr>
              <a:t>Cet espace public originel renvoie à l’expression de l’opinion des élites cultivées (bourgeoisie et critiques) =&gt; un espace public accessible à une minorité.</a:t>
            </a:r>
          </a:p>
          <a:p>
            <a:pPr marL="719138" indent="-177800">
              <a:spcBef>
                <a:spcPts val="600"/>
              </a:spcBef>
              <a:buClr>
                <a:srgbClr val="7030A0"/>
              </a:buClr>
              <a:buFont typeface="Arial" panose="020B0604020202020204" pitchFamily="34" charset="0"/>
              <a:buChar char="•"/>
              <a:tabLst>
                <a:tab pos="3946525" algn="l"/>
              </a:tabLst>
            </a:pPr>
            <a:r>
              <a:rPr lang="fr-FR" sz="2400" dirty="0">
                <a:latin typeface="Arial" panose="020B0604020202020204" pitchFamily="34" charset="0"/>
                <a:cs typeface="Arial" panose="020B0604020202020204" pitchFamily="34" charset="0"/>
              </a:rPr>
              <a:t>Après la Révolution, il renvoie à l’expression de l’opinion des citoyens et de leurs représentants. Le parlement représente donc le mieux cet espace, car les parlementaires représentent l’opinion du peuple.</a:t>
            </a:r>
          </a:p>
          <a:p>
            <a:pPr marL="719138" indent="-177800">
              <a:spcBef>
                <a:spcPts val="600"/>
              </a:spcBef>
              <a:buClr>
                <a:srgbClr val="7030A0"/>
              </a:buClr>
              <a:buFont typeface="Arial" panose="020B0604020202020204" pitchFamily="34" charset="0"/>
              <a:buChar char="•"/>
              <a:tabLst>
                <a:tab pos="3946525" algn="l"/>
              </a:tabLst>
            </a:pPr>
            <a:r>
              <a:rPr lang="fr-FR" sz="2400" dirty="0">
                <a:latin typeface="Arial" panose="020B0604020202020204" pitchFamily="34" charset="0"/>
                <a:cs typeface="Arial" panose="020B0604020202020204" pitchFamily="34" charset="0"/>
              </a:rPr>
              <a:t>La population passe par des intermédiaires qui les représente/incarne.</a:t>
            </a:r>
          </a:p>
          <a:p>
            <a:pPr marL="715963">
              <a:spcBef>
                <a:spcPts val="600"/>
              </a:spcBef>
              <a:buClr>
                <a:srgbClr val="7030A0"/>
              </a:buClr>
              <a:tabLst>
                <a:tab pos="3946525" algn="l"/>
              </a:tabLst>
            </a:pPr>
            <a:r>
              <a:rPr lang="fr-FR" sz="2400" dirty="0">
                <a:latin typeface="Arial" panose="020B0604020202020204" pitchFamily="34" charset="0"/>
                <a:cs typeface="Arial" panose="020B0604020202020204" pitchFamily="34" charset="0"/>
              </a:rPr>
              <a:t>=&gt; médiation, car un espace s’ouvre entre l’État et la société civile, espace où</a:t>
            </a:r>
          </a:p>
          <a:p>
            <a:pPr marL="715963">
              <a:spcBef>
                <a:spcPts val="600"/>
              </a:spcBef>
              <a:buClr>
                <a:srgbClr val="7030A0"/>
              </a:buClr>
              <a:tabLst>
                <a:tab pos="3946525" algn="l"/>
              </a:tabLst>
            </a:pPr>
            <a:r>
              <a:rPr lang="fr-FR" sz="2400" dirty="0">
                <a:latin typeface="Arial" panose="020B0604020202020204" pitchFamily="34" charset="0"/>
                <a:cs typeface="Arial" panose="020B0604020202020204" pitchFamily="34" charset="0"/>
              </a:rPr>
              <a:t>     les citoyens peuvent débattre librement des questions d’intérêt général. </a:t>
            </a:r>
          </a:p>
        </p:txBody>
      </p:sp>
    </p:spTree>
    <p:extLst>
      <p:ext uri="{BB962C8B-B14F-4D97-AF65-F5344CB8AC3E}">
        <p14:creationId xmlns:p14="http://schemas.microsoft.com/office/powerpoint/2010/main" val="3515601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447307"/>
            <a:ext cx="9949339"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2. Mesurer l’opinion publique</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83DA8D3E-8B1C-4515-9AFE-3F9FAF6B513D}"/>
              </a:ext>
            </a:extLst>
          </p:cNvPr>
          <p:cNvSpPr/>
          <p:nvPr>
            <p:custDataLst>
              <p:tags r:id="rId6"/>
            </p:custDataLst>
          </p:nvPr>
        </p:nvSpPr>
        <p:spPr>
          <a:xfrm>
            <a:off x="333862" y="1424274"/>
            <a:ext cx="11858138" cy="4678204"/>
          </a:xfrm>
          <a:prstGeom prst="rect">
            <a:avLst/>
          </a:prstGeom>
          <a:noFill/>
        </p:spPr>
        <p:txBody>
          <a:bodyPr wrap="square">
            <a:spAutoFit/>
          </a:bodyPr>
          <a:lstStyle/>
          <a:p>
            <a:pPr>
              <a:spcBef>
                <a:spcPts val="600"/>
              </a:spcBef>
              <a:buClr>
                <a:srgbClr val="7030A0"/>
              </a:buClr>
              <a:tabLst>
                <a:tab pos="3946525" algn="l"/>
              </a:tabLst>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Historique des sondages</a:t>
            </a:r>
          </a:p>
          <a:p>
            <a:pPr marL="715963" indent="-179388">
              <a:spcBef>
                <a:spcPts val="600"/>
              </a:spcBef>
              <a:buClr>
                <a:srgbClr val="7030A0"/>
              </a:buClr>
              <a:buFont typeface="Arial" panose="020B0604020202020204" pitchFamily="34" charset="0"/>
              <a:buChar char="•"/>
              <a:tabLst>
                <a:tab pos="3946525" algn="l"/>
              </a:tabLst>
            </a:pPr>
            <a:r>
              <a:rPr lang="fr-FR" sz="2400" dirty="0">
                <a:latin typeface="Arial" panose="020B0604020202020204" pitchFamily="34" charset="0"/>
                <a:cs typeface="Arial" panose="020B0604020202020204" pitchFamily="34" charset="0"/>
              </a:rPr>
              <a:t>L’histoire des sondages débute avec les « votes de paille » organisés aux États-Unis dès le début du XIXe. Ces votes correspondaient à des simulations de joutes électorales faites par les journaux (le </a:t>
            </a:r>
            <a:r>
              <a:rPr lang="fr-FR" sz="2400" i="1" dirty="0">
                <a:latin typeface="Arial" panose="020B0604020202020204" pitchFamily="34" charset="0"/>
                <a:cs typeface="Arial" panose="020B0604020202020204" pitchFamily="34" charset="0"/>
              </a:rPr>
              <a:t>Harrisburg Pennsylvanian </a:t>
            </a:r>
            <a:r>
              <a:rPr lang="fr-FR" sz="2400" dirty="0">
                <a:latin typeface="Arial" panose="020B0604020202020204" pitchFamily="34" charset="0"/>
                <a:cs typeface="Arial" panose="020B0604020202020204" pitchFamily="34" charset="0"/>
              </a:rPr>
              <a:t>et le </a:t>
            </a:r>
            <a:r>
              <a:rPr lang="fr-FR" sz="2400" i="1" dirty="0">
                <a:latin typeface="Arial" panose="020B0604020202020204" pitchFamily="34" charset="0"/>
                <a:cs typeface="Arial" panose="020B0604020202020204" pitchFamily="34" charset="0"/>
              </a:rPr>
              <a:t>Raleigh Star</a:t>
            </a:r>
            <a:r>
              <a:rPr lang="fr-FR" sz="2400" dirty="0">
                <a:latin typeface="Arial" panose="020B0604020202020204" pitchFamily="34" charset="0"/>
                <a:cs typeface="Arial" panose="020B0604020202020204" pitchFamily="34" charset="0"/>
              </a:rPr>
              <a:t> en 1824) avant les grandes élections aux États-Unis. Ces enquêtes d'intentions de vote s'adressaient à leurs lecteurs, sous forme de bulletins à renvoyer ou bien par le biais d'interrogations dans la rue auprès de passants... Mais ces votes avaient pour but de promouvoir les journaux plutôt que d'établir une photographie de l'opinion, car les échantillons ne pouvaient pas être représentatifs. </a:t>
            </a:r>
          </a:p>
          <a:p>
            <a:pPr marL="715963" indent="-179388">
              <a:spcBef>
                <a:spcPts val="600"/>
              </a:spcBef>
              <a:buClr>
                <a:srgbClr val="7030A0"/>
              </a:buClr>
              <a:buFont typeface="Arial" panose="020B0604020202020204" pitchFamily="34" charset="0"/>
              <a:buChar char="•"/>
              <a:tabLst>
                <a:tab pos="3946525" algn="l"/>
              </a:tabLst>
            </a:pPr>
            <a:r>
              <a:rPr lang="fr-FR" sz="2400" dirty="0">
                <a:latin typeface="Arial" panose="020B0604020202020204" pitchFamily="34" charset="0"/>
                <a:cs typeface="Arial" panose="020B0604020202020204" pitchFamily="34" charset="0"/>
              </a:rPr>
              <a:t>Le principe des questionnaires est ensuite transposé dans le marketing par Georges Gallup.</a:t>
            </a:r>
          </a:p>
        </p:txBody>
      </p:sp>
    </p:spTree>
    <p:extLst>
      <p:ext uri="{BB962C8B-B14F-4D97-AF65-F5344CB8AC3E}">
        <p14:creationId xmlns:p14="http://schemas.microsoft.com/office/powerpoint/2010/main" val="74129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447307"/>
            <a:ext cx="9949339"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2. Mesurer l’opinion publique</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83DA8D3E-8B1C-4515-9AFE-3F9FAF6B513D}"/>
              </a:ext>
            </a:extLst>
          </p:cNvPr>
          <p:cNvSpPr/>
          <p:nvPr>
            <p:custDataLst>
              <p:tags r:id="rId6"/>
            </p:custDataLst>
          </p:nvPr>
        </p:nvSpPr>
        <p:spPr>
          <a:xfrm>
            <a:off x="333862" y="1424274"/>
            <a:ext cx="11858138" cy="4385816"/>
          </a:xfrm>
          <a:prstGeom prst="rect">
            <a:avLst/>
          </a:prstGeom>
          <a:noFill/>
        </p:spPr>
        <p:txBody>
          <a:bodyPr wrap="square">
            <a:spAutoFit/>
          </a:bodyPr>
          <a:lstStyle/>
          <a:p>
            <a:pPr marL="715963" indent="-179388">
              <a:spcBef>
                <a:spcPts val="600"/>
              </a:spcBef>
              <a:buClr>
                <a:srgbClr val="7030A0"/>
              </a:buClr>
              <a:buFont typeface="Arial" panose="020B0604020202020204" pitchFamily="34" charset="0"/>
              <a:buChar char="•"/>
              <a:tabLst>
                <a:tab pos="3946525" algn="l"/>
              </a:tabLst>
            </a:pPr>
            <a:r>
              <a:rPr lang="fr-FR" sz="2400" dirty="0">
                <a:latin typeface="Arial" panose="020B0604020202020204" pitchFamily="34" charset="0"/>
                <a:cs typeface="Arial" panose="020B0604020202020204" pitchFamily="34" charset="0"/>
              </a:rPr>
              <a:t>Lors de l'élection présidentielle américaine de 1936, la revue </a:t>
            </a:r>
            <a:r>
              <a:rPr lang="fr-FR" sz="2400" i="1" dirty="0">
                <a:latin typeface="Arial" panose="020B0604020202020204" pitchFamily="34" charset="0"/>
                <a:cs typeface="Arial" panose="020B0604020202020204" pitchFamily="34" charset="0"/>
              </a:rPr>
              <a:t>Literary Digest </a:t>
            </a:r>
            <a:r>
              <a:rPr lang="fr-FR" sz="2400" dirty="0">
                <a:latin typeface="Arial" panose="020B0604020202020204" pitchFamily="34" charset="0"/>
                <a:cs typeface="Arial" panose="020B0604020202020204" pitchFamily="34" charset="0"/>
              </a:rPr>
              <a:t>procède, à partir de l’annuaire téléphonique à un « vote de paille », auprès de 10 millions de personnes : Roosevelt est donné perdant. Au contraire, l’institut Gallup, à partir d’un échantillon représentatif de 5 000 personnes, prédit l’élection de Roosevelt avec 56 % des voix. Roosevelt obtiendra 62 % des voix et la méthode Gallup est consacrée.</a:t>
            </a:r>
          </a:p>
          <a:p>
            <a:pPr marL="719138">
              <a:spcBef>
                <a:spcPts val="600"/>
              </a:spcBef>
              <a:buClr>
                <a:srgbClr val="7030A0"/>
              </a:buClr>
              <a:tabLst>
                <a:tab pos="3946525" algn="l"/>
              </a:tabLst>
            </a:pPr>
            <a:r>
              <a:rPr lang="fr-FR" sz="2400" dirty="0">
                <a:latin typeface="Arial" panose="020B0604020202020204" pitchFamily="34" charset="0"/>
                <a:cs typeface="Arial" panose="020B0604020202020204" pitchFamily="34" charset="0"/>
              </a:rPr>
              <a:t>Le fait d’annoncer les résultats des élections à l’avance va crédibiliser/légitimer les sondages et la notion d’échantillon représentatif.</a:t>
            </a:r>
          </a:p>
          <a:p>
            <a:pPr marL="719138">
              <a:spcBef>
                <a:spcPts val="600"/>
              </a:spcBef>
              <a:buClr>
                <a:srgbClr val="7030A0"/>
              </a:buClr>
              <a:tabLst>
                <a:tab pos="3946525" algn="l"/>
              </a:tabLst>
            </a:pPr>
            <a:r>
              <a:rPr lang="fr-FR" sz="2400" dirty="0">
                <a:latin typeface="Arial" panose="020B0604020202020204" pitchFamily="34" charset="0"/>
                <a:cs typeface="Arial" panose="020B0604020202020204" pitchFamily="34" charset="0"/>
              </a:rPr>
              <a:t>=&gt; C’est la fin des « votes de paille » (Les « sondages en ligne » ne marquent-ils pas leur retour ?).</a:t>
            </a:r>
          </a:p>
          <a:p>
            <a:pPr marL="719138">
              <a:spcBef>
                <a:spcPts val="600"/>
              </a:spcBef>
              <a:buClr>
                <a:srgbClr val="7030A0"/>
              </a:buClr>
              <a:tabLst>
                <a:tab pos="3946525" algn="l"/>
              </a:tabLst>
            </a:pPr>
            <a:r>
              <a:rPr lang="fr-FR" sz="2400" dirty="0">
                <a:latin typeface="Arial" panose="020B0604020202020204" pitchFamily="34" charset="0"/>
                <a:cs typeface="Arial" panose="020B0604020202020204" pitchFamily="34" charset="0"/>
              </a:rPr>
              <a:t>Partant de là, la presse et les politiques vont s’emparer des sondages.</a:t>
            </a:r>
          </a:p>
        </p:txBody>
      </p:sp>
    </p:spTree>
    <p:extLst>
      <p:ext uri="{BB962C8B-B14F-4D97-AF65-F5344CB8AC3E}">
        <p14:creationId xmlns:p14="http://schemas.microsoft.com/office/powerpoint/2010/main" val="2594576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Connecteur droit 4">
            <a:extLst>
              <a:ext uri="{FF2B5EF4-FFF2-40B4-BE49-F238E27FC236}">
                <a16:creationId xmlns:a16="http://schemas.microsoft.com/office/drawing/2014/main" id="{2243B76C-B253-4B0D-B972-58D821F23A67}"/>
              </a:ext>
            </a:extLst>
          </p:cNvPr>
          <p:cNvCxnSpPr>
            <a:cxnSpLocks/>
          </p:cNvCxnSpPr>
          <p:nvPr>
            <p:custDataLst>
              <p:tags r:id="rId1"/>
            </p:custDataLst>
          </p:nvPr>
        </p:nvCxnSpPr>
        <p:spPr>
          <a:xfrm flipV="1">
            <a:off x="-1914089" y="-891048"/>
            <a:ext cx="6629400" cy="3552825"/>
          </a:xfrm>
          <a:prstGeom prst="line">
            <a:avLst/>
          </a:prstGeom>
          <a:ln w="1174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6" name="Connecteur droit 5">
            <a:extLst>
              <a:ext uri="{FF2B5EF4-FFF2-40B4-BE49-F238E27FC236}">
                <a16:creationId xmlns:a16="http://schemas.microsoft.com/office/drawing/2014/main" id="{A3AAFCE6-0FEF-4108-86D9-D87B2D9E7BC5}"/>
              </a:ext>
            </a:extLst>
          </p:cNvPr>
          <p:cNvCxnSpPr>
            <a:cxnSpLocks/>
          </p:cNvCxnSpPr>
          <p:nvPr>
            <p:custDataLst>
              <p:tags r:id="rId2"/>
            </p:custDataLst>
          </p:nvPr>
        </p:nvCxnSpPr>
        <p:spPr>
          <a:xfrm>
            <a:off x="-1" y="-123826"/>
            <a:ext cx="1155600" cy="7239600"/>
          </a:xfrm>
          <a:prstGeom prst="line">
            <a:avLst/>
          </a:prstGeom>
          <a:ln w="25082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9B97DC83-4F03-4C6E-AE4B-5A54A1072524}"/>
              </a:ext>
            </a:extLst>
          </p:cNvPr>
          <p:cNvSpPr/>
          <p:nvPr>
            <p:custDataLst>
              <p:tags r:id="rId3"/>
            </p:custDataLst>
          </p:nvPr>
        </p:nvSpPr>
        <p:spPr>
          <a:xfrm>
            <a:off x="2124000" y="447307"/>
            <a:ext cx="9949339" cy="461665"/>
          </a:xfrm>
          <a:prstGeom prst="rect">
            <a:avLst/>
          </a:prstGeom>
          <a:noFill/>
        </p:spPr>
        <p:txBody>
          <a:bodyPr wrap="square">
            <a:spAutoFit/>
          </a:bodyPr>
          <a:lstStyle/>
          <a:p>
            <a:pPr>
              <a:spcBef>
                <a:spcPts val="600"/>
              </a:spcBef>
            </a:pPr>
            <a:r>
              <a:rPr lang="fr-FR" sz="2400" b="1" dirty="0">
                <a:solidFill>
                  <a:srgbClr val="7030A0"/>
                </a:solidFill>
                <a:latin typeface="Arial" panose="020B0604020202020204" pitchFamily="34" charset="0"/>
                <a:cs typeface="Arial" panose="020B0604020202020204" pitchFamily="34" charset="0"/>
              </a:rPr>
              <a:t>2. Mesurer l’opinion publique</a:t>
            </a:r>
          </a:p>
        </p:txBody>
      </p:sp>
      <p:cxnSp>
        <p:nvCxnSpPr>
          <p:cNvPr id="7" name="Connecteur droit 6">
            <a:extLst>
              <a:ext uri="{FF2B5EF4-FFF2-40B4-BE49-F238E27FC236}">
                <a16:creationId xmlns:a16="http://schemas.microsoft.com/office/drawing/2014/main" id="{2E2681A4-E6A8-4B39-8B3C-6B82844CCCE9}"/>
              </a:ext>
            </a:extLst>
          </p:cNvPr>
          <p:cNvCxnSpPr>
            <a:cxnSpLocks/>
          </p:cNvCxnSpPr>
          <p:nvPr>
            <p:custDataLst>
              <p:tags r:id="rId4"/>
            </p:custDataLst>
          </p:nvPr>
        </p:nvCxnSpPr>
        <p:spPr>
          <a:xfrm flipV="1">
            <a:off x="11208480" y="3830764"/>
            <a:ext cx="1276350" cy="5210175"/>
          </a:xfrm>
          <a:prstGeom prst="line">
            <a:avLst/>
          </a:prstGeom>
          <a:ln w="1270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 name="Connecteur droit 7">
            <a:extLst>
              <a:ext uri="{FF2B5EF4-FFF2-40B4-BE49-F238E27FC236}">
                <a16:creationId xmlns:a16="http://schemas.microsoft.com/office/drawing/2014/main" id="{A0218BBA-E2DF-4169-9D08-FFDE42A8523B}"/>
              </a:ext>
            </a:extLst>
          </p:cNvPr>
          <p:cNvCxnSpPr>
            <a:cxnSpLocks/>
          </p:cNvCxnSpPr>
          <p:nvPr>
            <p:custDataLst>
              <p:tags r:id="rId5"/>
            </p:custDataLst>
          </p:nvPr>
        </p:nvCxnSpPr>
        <p:spPr>
          <a:xfrm flipV="1">
            <a:off x="11136056" y="5716714"/>
            <a:ext cx="885825" cy="3562351"/>
          </a:xfrm>
          <a:prstGeom prst="line">
            <a:avLst/>
          </a:prstGeom>
          <a:ln w="127000">
            <a:solidFill>
              <a:srgbClr val="7030A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83DA8D3E-8B1C-4515-9AFE-3F9FAF6B513D}"/>
              </a:ext>
            </a:extLst>
          </p:cNvPr>
          <p:cNvSpPr/>
          <p:nvPr>
            <p:custDataLst>
              <p:tags r:id="rId6"/>
            </p:custDataLst>
          </p:nvPr>
        </p:nvSpPr>
        <p:spPr>
          <a:xfrm>
            <a:off x="333862" y="1424274"/>
            <a:ext cx="11858138" cy="3939540"/>
          </a:xfrm>
          <a:prstGeom prst="rect">
            <a:avLst/>
          </a:prstGeom>
          <a:noFill/>
        </p:spPr>
        <p:txBody>
          <a:bodyPr wrap="square">
            <a:spAutoFit/>
          </a:bodyPr>
          <a:lstStyle/>
          <a:p>
            <a:pPr>
              <a:spcBef>
                <a:spcPts val="600"/>
              </a:spcBef>
              <a:buClr>
                <a:srgbClr val="7030A0"/>
              </a:buClr>
              <a:tabLst>
                <a:tab pos="3946525" algn="l"/>
              </a:tabLst>
            </a:pPr>
            <a:r>
              <a:rPr lang="fr-FR" sz="2400" dirty="0">
                <a:solidFill>
                  <a:srgbClr val="7030A0"/>
                </a:solidFill>
                <a:latin typeface="Arial" panose="020B0604020202020204" pitchFamily="34" charset="0"/>
                <a:cs typeface="Arial" panose="020B0604020202020204" pitchFamily="34" charset="0"/>
              </a:rPr>
              <a:t>⁞ </a:t>
            </a:r>
            <a:r>
              <a:rPr lang="fr-FR" sz="2400" dirty="0">
                <a:latin typeface="Arial" panose="020B0604020202020204" pitchFamily="34" charset="0"/>
                <a:cs typeface="Arial" panose="020B0604020202020204" pitchFamily="34" charset="0"/>
              </a:rPr>
              <a:t>Controverse Lippmann Dewey aux États-Unis dans les années 20 </a:t>
            </a:r>
          </a:p>
          <a:p>
            <a:pPr marL="715963" indent="-179388">
              <a:spcBef>
                <a:spcPts val="600"/>
              </a:spcBef>
              <a:buClr>
                <a:srgbClr val="7030A0"/>
              </a:buClr>
              <a:buFont typeface="Arial" panose="020B0604020202020204" pitchFamily="34" charset="0"/>
              <a:buChar char="•"/>
              <a:tabLst>
                <a:tab pos="3946525" algn="l"/>
              </a:tabLst>
            </a:pPr>
            <a:r>
              <a:rPr lang="fr-FR" sz="2400" dirty="0">
                <a:latin typeface="Arial" panose="020B0604020202020204" pitchFamily="34" charset="0"/>
                <a:cs typeface="Arial" panose="020B0604020202020204" pitchFamily="34" charset="0"/>
              </a:rPr>
              <a:t>Si Lippmann et Dewey conviennent que « l'omnicompétence / l’omniscience du citoyen » est un mythe, ils diffèrent en revanche quant aux remèdes qu'ils envisagent.</a:t>
            </a:r>
          </a:p>
          <a:p>
            <a:pPr marL="719138">
              <a:spcBef>
                <a:spcPts val="600"/>
              </a:spcBef>
              <a:buClr>
                <a:srgbClr val="7030A0"/>
              </a:buClr>
              <a:tabLst>
                <a:tab pos="3946525" algn="l"/>
              </a:tabLst>
            </a:pPr>
            <a:r>
              <a:rPr lang="fr-FR" sz="2400" dirty="0">
                <a:latin typeface="Arial" panose="020B0604020202020204" pitchFamily="34" charset="0"/>
                <a:cs typeface="Arial" panose="020B0604020202020204" pitchFamily="34" charset="0"/>
              </a:rPr>
              <a:t>Alors que Lippmann en vient à préconiser l'interposition d'un groupe d'experts entre le public et le gouvernement (restriction des pouvoirs du public), Dewey, fidèle à la devise selon laquelle les maux dont souffre une démocratie ne peuvent être soulagés que par davantage de démocratie, s'attelle comme philosophe, comme éducateur et comme militant politique, à la reconstruction d'un public effectif (la formation de l'opinion publique).</a:t>
            </a:r>
          </a:p>
        </p:txBody>
      </p:sp>
    </p:spTree>
    <p:extLst>
      <p:ext uri="{BB962C8B-B14F-4D97-AF65-F5344CB8AC3E}">
        <p14:creationId xmlns:p14="http://schemas.microsoft.com/office/powerpoint/2010/main" val="424065585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4"/>
</p:tagLst>
</file>

<file path=ppt/tags/tag100.xml><?xml version="1.0" encoding="utf-8"?>
<p:tagLst xmlns:a="http://schemas.openxmlformats.org/drawingml/2006/main" xmlns:r="http://schemas.openxmlformats.org/officeDocument/2006/relationships" xmlns:p="http://schemas.openxmlformats.org/presentationml/2006/main">
  <p:tag name="NUM" val="1"/>
</p:tagLst>
</file>

<file path=ppt/tags/tag101.xml><?xml version="1.0" encoding="utf-8"?>
<p:tagLst xmlns:a="http://schemas.openxmlformats.org/drawingml/2006/main" xmlns:r="http://schemas.openxmlformats.org/officeDocument/2006/relationships" xmlns:p="http://schemas.openxmlformats.org/presentationml/2006/main">
  <p:tag name="NUM" val="2"/>
</p:tagLst>
</file>

<file path=ppt/tags/tag102.xml><?xml version="1.0" encoding="utf-8"?>
<p:tagLst xmlns:a="http://schemas.openxmlformats.org/drawingml/2006/main" xmlns:r="http://schemas.openxmlformats.org/officeDocument/2006/relationships" xmlns:p="http://schemas.openxmlformats.org/presentationml/2006/main">
  <p:tag name="NUM" val="3"/>
</p:tagLst>
</file>

<file path=ppt/tags/tag103.xml><?xml version="1.0" encoding="utf-8"?>
<p:tagLst xmlns:a="http://schemas.openxmlformats.org/drawingml/2006/main" xmlns:r="http://schemas.openxmlformats.org/officeDocument/2006/relationships" xmlns:p="http://schemas.openxmlformats.org/presentationml/2006/main">
  <p:tag name="NUM" val="4"/>
</p:tagLst>
</file>

<file path=ppt/tags/tag104.xml><?xml version="1.0" encoding="utf-8"?>
<p:tagLst xmlns:a="http://schemas.openxmlformats.org/drawingml/2006/main" xmlns:r="http://schemas.openxmlformats.org/officeDocument/2006/relationships" xmlns:p="http://schemas.openxmlformats.org/presentationml/2006/main">
  <p:tag name="NUM" val="5"/>
</p:tagLst>
</file>

<file path=ppt/tags/tag105.xml><?xml version="1.0" encoding="utf-8"?>
<p:tagLst xmlns:a="http://schemas.openxmlformats.org/drawingml/2006/main" xmlns:r="http://schemas.openxmlformats.org/officeDocument/2006/relationships" xmlns:p="http://schemas.openxmlformats.org/presentationml/2006/main">
  <p:tag name="NUM" val="6"/>
</p:tagLst>
</file>

<file path=ppt/tags/tag106.xml><?xml version="1.0" encoding="utf-8"?>
<p:tagLst xmlns:a="http://schemas.openxmlformats.org/drawingml/2006/main" xmlns:r="http://schemas.openxmlformats.org/officeDocument/2006/relationships" xmlns:p="http://schemas.openxmlformats.org/presentationml/2006/main">
  <p:tag name="NUM" val="1"/>
</p:tagLst>
</file>

<file path=ppt/tags/tag107.xml><?xml version="1.0" encoding="utf-8"?>
<p:tagLst xmlns:a="http://schemas.openxmlformats.org/drawingml/2006/main" xmlns:r="http://schemas.openxmlformats.org/officeDocument/2006/relationships" xmlns:p="http://schemas.openxmlformats.org/presentationml/2006/main">
  <p:tag name="NUM" val="2"/>
</p:tagLst>
</file>

<file path=ppt/tags/tag108.xml><?xml version="1.0" encoding="utf-8"?>
<p:tagLst xmlns:a="http://schemas.openxmlformats.org/drawingml/2006/main" xmlns:r="http://schemas.openxmlformats.org/officeDocument/2006/relationships" xmlns:p="http://schemas.openxmlformats.org/presentationml/2006/main">
  <p:tag name="NUM" val="3"/>
</p:tagLst>
</file>

<file path=ppt/tags/tag109.xml><?xml version="1.0" encoding="utf-8"?>
<p:tagLst xmlns:a="http://schemas.openxmlformats.org/drawingml/2006/main" xmlns:r="http://schemas.openxmlformats.org/officeDocument/2006/relationships" xmlns:p="http://schemas.openxmlformats.org/presentationml/2006/main">
  <p:tag name="NUM" val="4"/>
</p:tagLst>
</file>

<file path=ppt/tags/tag11.xml><?xml version="1.0" encoding="utf-8"?>
<p:tagLst xmlns:a="http://schemas.openxmlformats.org/drawingml/2006/main" xmlns:r="http://schemas.openxmlformats.org/officeDocument/2006/relationships" xmlns:p="http://schemas.openxmlformats.org/presentationml/2006/main">
  <p:tag name="NUM" val="5"/>
</p:tagLst>
</file>

<file path=ppt/tags/tag110.xml><?xml version="1.0" encoding="utf-8"?>
<p:tagLst xmlns:a="http://schemas.openxmlformats.org/drawingml/2006/main" xmlns:r="http://schemas.openxmlformats.org/officeDocument/2006/relationships" xmlns:p="http://schemas.openxmlformats.org/presentationml/2006/main">
  <p:tag name="NUM" val="5"/>
</p:tagLst>
</file>

<file path=ppt/tags/tag111.xml><?xml version="1.0" encoding="utf-8"?>
<p:tagLst xmlns:a="http://schemas.openxmlformats.org/drawingml/2006/main" xmlns:r="http://schemas.openxmlformats.org/officeDocument/2006/relationships" xmlns:p="http://schemas.openxmlformats.org/presentationml/2006/main">
  <p:tag name="NUM" val="6"/>
</p:tagLst>
</file>

<file path=ppt/tags/tag12.xml><?xml version="1.0" encoding="utf-8"?>
<p:tagLst xmlns:a="http://schemas.openxmlformats.org/drawingml/2006/main" xmlns:r="http://schemas.openxmlformats.org/officeDocument/2006/relationships" xmlns:p="http://schemas.openxmlformats.org/presentationml/2006/main">
  <p:tag name="NUM" val="6"/>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3"/>
</p:tagLst>
</file>

<file path=ppt/tags/tag16.xml><?xml version="1.0" encoding="utf-8"?>
<p:tagLst xmlns:a="http://schemas.openxmlformats.org/drawingml/2006/main" xmlns:r="http://schemas.openxmlformats.org/officeDocument/2006/relationships" xmlns:p="http://schemas.openxmlformats.org/presentationml/2006/main">
  <p:tag name="NUM" val="4"/>
</p:tagLst>
</file>

<file path=ppt/tags/tag17.xml><?xml version="1.0" encoding="utf-8"?>
<p:tagLst xmlns:a="http://schemas.openxmlformats.org/drawingml/2006/main" xmlns:r="http://schemas.openxmlformats.org/officeDocument/2006/relationships" xmlns:p="http://schemas.openxmlformats.org/presentationml/2006/main">
  <p:tag name="NUM" val="5"/>
</p:tagLst>
</file>

<file path=ppt/tags/tag18.xml><?xml version="1.0" encoding="utf-8"?>
<p:tagLst xmlns:a="http://schemas.openxmlformats.org/drawingml/2006/main" xmlns:r="http://schemas.openxmlformats.org/officeDocument/2006/relationships" xmlns:p="http://schemas.openxmlformats.org/presentationml/2006/main">
  <p:tag name="NUM" val="6"/>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3"/>
</p:tagLst>
</file>

<file path=ppt/tags/tag22.xml><?xml version="1.0" encoding="utf-8"?>
<p:tagLst xmlns:a="http://schemas.openxmlformats.org/drawingml/2006/main" xmlns:r="http://schemas.openxmlformats.org/officeDocument/2006/relationships" xmlns:p="http://schemas.openxmlformats.org/presentationml/2006/main">
  <p:tag name="NUM" val="4"/>
</p:tagLst>
</file>

<file path=ppt/tags/tag23.xml><?xml version="1.0" encoding="utf-8"?>
<p:tagLst xmlns:a="http://schemas.openxmlformats.org/drawingml/2006/main" xmlns:r="http://schemas.openxmlformats.org/officeDocument/2006/relationships" xmlns:p="http://schemas.openxmlformats.org/presentationml/2006/main">
  <p:tag name="NUM" val="5"/>
</p:tagLst>
</file>

<file path=ppt/tags/tag24.xml><?xml version="1.0" encoding="utf-8"?>
<p:tagLst xmlns:a="http://schemas.openxmlformats.org/drawingml/2006/main" xmlns:r="http://schemas.openxmlformats.org/officeDocument/2006/relationships" xmlns:p="http://schemas.openxmlformats.org/presentationml/2006/main">
  <p:tag name="NUM" val="6"/>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2"/>
</p:tagLst>
</file>

<file path=ppt/tags/tag27.xml><?xml version="1.0" encoding="utf-8"?>
<p:tagLst xmlns:a="http://schemas.openxmlformats.org/drawingml/2006/main" xmlns:r="http://schemas.openxmlformats.org/officeDocument/2006/relationships" xmlns:p="http://schemas.openxmlformats.org/presentationml/2006/main">
  <p:tag name="NUM" val="3"/>
</p:tagLst>
</file>

<file path=ppt/tags/tag28.xml><?xml version="1.0" encoding="utf-8"?>
<p:tagLst xmlns:a="http://schemas.openxmlformats.org/drawingml/2006/main" xmlns:r="http://schemas.openxmlformats.org/officeDocument/2006/relationships" xmlns:p="http://schemas.openxmlformats.org/presentationml/2006/main">
  <p:tag name="NUM" val="4"/>
</p:tagLst>
</file>

<file path=ppt/tags/tag29.xml><?xml version="1.0" encoding="utf-8"?>
<p:tagLst xmlns:a="http://schemas.openxmlformats.org/drawingml/2006/main" xmlns:r="http://schemas.openxmlformats.org/officeDocument/2006/relationships" xmlns:p="http://schemas.openxmlformats.org/presentationml/2006/main">
  <p:tag name="NUM" val="5"/>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6"/>
</p:tagLst>
</file>

<file path=ppt/tags/tag31.xml><?xml version="1.0" encoding="utf-8"?>
<p:tagLst xmlns:a="http://schemas.openxmlformats.org/drawingml/2006/main" xmlns:r="http://schemas.openxmlformats.org/officeDocument/2006/relationships" xmlns:p="http://schemas.openxmlformats.org/presentationml/2006/main">
  <p:tag name="NUM" val="1"/>
</p:tagLst>
</file>

<file path=ppt/tags/tag32.xml><?xml version="1.0" encoding="utf-8"?>
<p:tagLst xmlns:a="http://schemas.openxmlformats.org/drawingml/2006/main" xmlns:r="http://schemas.openxmlformats.org/officeDocument/2006/relationships" xmlns:p="http://schemas.openxmlformats.org/presentationml/2006/main">
  <p:tag name="NUM" val="2"/>
</p:tagLst>
</file>

<file path=ppt/tags/tag33.xml><?xml version="1.0" encoding="utf-8"?>
<p:tagLst xmlns:a="http://schemas.openxmlformats.org/drawingml/2006/main" xmlns:r="http://schemas.openxmlformats.org/officeDocument/2006/relationships" xmlns:p="http://schemas.openxmlformats.org/presentationml/2006/main">
  <p:tag name="NUM" val="3"/>
</p:tagLst>
</file>

<file path=ppt/tags/tag34.xml><?xml version="1.0" encoding="utf-8"?>
<p:tagLst xmlns:a="http://schemas.openxmlformats.org/drawingml/2006/main" xmlns:r="http://schemas.openxmlformats.org/officeDocument/2006/relationships" xmlns:p="http://schemas.openxmlformats.org/presentationml/2006/main">
  <p:tag name="NUM" val="4"/>
</p:tagLst>
</file>

<file path=ppt/tags/tag35.xml><?xml version="1.0" encoding="utf-8"?>
<p:tagLst xmlns:a="http://schemas.openxmlformats.org/drawingml/2006/main" xmlns:r="http://schemas.openxmlformats.org/officeDocument/2006/relationships" xmlns:p="http://schemas.openxmlformats.org/presentationml/2006/main">
  <p:tag name="NUM" val="5"/>
</p:tagLst>
</file>

<file path=ppt/tags/tag36.xml><?xml version="1.0" encoding="utf-8"?>
<p:tagLst xmlns:a="http://schemas.openxmlformats.org/drawingml/2006/main" xmlns:r="http://schemas.openxmlformats.org/officeDocument/2006/relationships" xmlns:p="http://schemas.openxmlformats.org/presentationml/2006/main">
  <p:tag name="NUM" val="6"/>
</p:tagLst>
</file>

<file path=ppt/tags/tag37.xml><?xml version="1.0" encoding="utf-8"?>
<p:tagLst xmlns:a="http://schemas.openxmlformats.org/drawingml/2006/main" xmlns:r="http://schemas.openxmlformats.org/officeDocument/2006/relationships" xmlns:p="http://schemas.openxmlformats.org/presentationml/2006/main">
  <p:tag name="NUM" val="1"/>
</p:tagLst>
</file>

<file path=ppt/tags/tag38.xml><?xml version="1.0" encoding="utf-8"?>
<p:tagLst xmlns:a="http://schemas.openxmlformats.org/drawingml/2006/main" xmlns:r="http://schemas.openxmlformats.org/officeDocument/2006/relationships" xmlns:p="http://schemas.openxmlformats.org/presentationml/2006/main">
  <p:tag name="NUM" val="2"/>
</p:tagLst>
</file>

<file path=ppt/tags/tag39.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40.xml><?xml version="1.0" encoding="utf-8"?>
<p:tagLst xmlns:a="http://schemas.openxmlformats.org/drawingml/2006/main" xmlns:r="http://schemas.openxmlformats.org/officeDocument/2006/relationships" xmlns:p="http://schemas.openxmlformats.org/presentationml/2006/main">
  <p:tag name="NUM" val="4"/>
</p:tagLst>
</file>

<file path=ppt/tags/tag41.xml><?xml version="1.0" encoding="utf-8"?>
<p:tagLst xmlns:a="http://schemas.openxmlformats.org/drawingml/2006/main" xmlns:r="http://schemas.openxmlformats.org/officeDocument/2006/relationships" xmlns:p="http://schemas.openxmlformats.org/presentationml/2006/main">
  <p:tag name="NUM" val="5"/>
</p:tagLst>
</file>

<file path=ppt/tags/tag42.xml><?xml version="1.0" encoding="utf-8"?>
<p:tagLst xmlns:a="http://schemas.openxmlformats.org/drawingml/2006/main" xmlns:r="http://schemas.openxmlformats.org/officeDocument/2006/relationships" xmlns:p="http://schemas.openxmlformats.org/presentationml/2006/main">
  <p:tag name="NUM" val="6"/>
</p:tagLst>
</file>

<file path=ppt/tags/tag43.xml><?xml version="1.0" encoding="utf-8"?>
<p:tagLst xmlns:a="http://schemas.openxmlformats.org/drawingml/2006/main" xmlns:r="http://schemas.openxmlformats.org/officeDocument/2006/relationships" xmlns:p="http://schemas.openxmlformats.org/presentationml/2006/main">
  <p:tag name="NUM" val="1"/>
</p:tagLst>
</file>

<file path=ppt/tags/tag44.xml><?xml version="1.0" encoding="utf-8"?>
<p:tagLst xmlns:a="http://schemas.openxmlformats.org/drawingml/2006/main" xmlns:r="http://schemas.openxmlformats.org/officeDocument/2006/relationships" xmlns:p="http://schemas.openxmlformats.org/presentationml/2006/main">
  <p:tag name="NUM" val="2"/>
</p:tagLst>
</file>

<file path=ppt/tags/tag45.xml><?xml version="1.0" encoding="utf-8"?>
<p:tagLst xmlns:a="http://schemas.openxmlformats.org/drawingml/2006/main" xmlns:r="http://schemas.openxmlformats.org/officeDocument/2006/relationships" xmlns:p="http://schemas.openxmlformats.org/presentationml/2006/main">
  <p:tag name="NUM" val="3"/>
</p:tagLst>
</file>

<file path=ppt/tags/tag46.xml><?xml version="1.0" encoding="utf-8"?>
<p:tagLst xmlns:a="http://schemas.openxmlformats.org/drawingml/2006/main" xmlns:r="http://schemas.openxmlformats.org/officeDocument/2006/relationships" xmlns:p="http://schemas.openxmlformats.org/presentationml/2006/main">
  <p:tag name="NUM" val="4"/>
</p:tagLst>
</file>

<file path=ppt/tags/tag47.xml><?xml version="1.0" encoding="utf-8"?>
<p:tagLst xmlns:a="http://schemas.openxmlformats.org/drawingml/2006/main" xmlns:r="http://schemas.openxmlformats.org/officeDocument/2006/relationships" xmlns:p="http://schemas.openxmlformats.org/presentationml/2006/main">
  <p:tag name="NUM" val="5"/>
</p:tagLst>
</file>

<file path=ppt/tags/tag48.xml><?xml version="1.0" encoding="utf-8"?>
<p:tagLst xmlns:a="http://schemas.openxmlformats.org/drawingml/2006/main" xmlns:r="http://schemas.openxmlformats.org/officeDocument/2006/relationships" xmlns:p="http://schemas.openxmlformats.org/presentationml/2006/main">
  <p:tag name="NUM" val="6"/>
</p:tagLst>
</file>

<file path=ppt/tags/tag49.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5"/>
</p:tagLst>
</file>

<file path=ppt/tags/tag50.xml><?xml version="1.0" encoding="utf-8"?>
<p:tagLst xmlns:a="http://schemas.openxmlformats.org/drawingml/2006/main" xmlns:r="http://schemas.openxmlformats.org/officeDocument/2006/relationships" xmlns:p="http://schemas.openxmlformats.org/presentationml/2006/main">
  <p:tag name="NUM" val="2"/>
</p:tagLst>
</file>

<file path=ppt/tags/tag51.xml><?xml version="1.0" encoding="utf-8"?>
<p:tagLst xmlns:a="http://schemas.openxmlformats.org/drawingml/2006/main" xmlns:r="http://schemas.openxmlformats.org/officeDocument/2006/relationships" xmlns:p="http://schemas.openxmlformats.org/presentationml/2006/main">
  <p:tag name="NUM" val="3"/>
</p:tagLst>
</file>

<file path=ppt/tags/tag52.xml><?xml version="1.0" encoding="utf-8"?>
<p:tagLst xmlns:a="http://schemas.openxmlformats.org/drawingml/2006/main" xmlns:r="http://schemas.openxmlformats.org/officeDocument/2006/relationships" xmlns:p="http://schemas.openxmlformats.org/presentationml/2006/main">
  <p:tag name="NUM" val="4"/>
</p:tagLst>
</file>

<file path=ppt/tags/tag53.xml><?xml version="1.0" encoding="utf-8"?>
<p:tagLst xmlns:a="http://schemas.openxmlformats.org/drawingml/2006/main" xmlns:r="http://schemas.openxmlformats.org/officeDocument/2006/relationships" xmlns:p="http://schemas.openxmlformats.org/presentationml/2006/main">
  <p:tag name="NUM" val="5"/>
</p:tagLst>
</file>

<file path=ppt/tags/tag54.xml><?xml version="1.0" encoding="utf-8"?>
<p:tagLst xmlns:a="http://schemas.openxmlformats.org/drawingml/2006/main" xmlns:r="http://schemas.openxmlformats.org/officeDocument/2006/relationships" xmlns:p="http://schemas.openxmlformats.org/presentationml/2006/main">
  <p:tag name="NUM" val="6"/>
</p:tagLst>
</file>

<file path=ppt/tags/tag55.xml><?xml version="1.0" encoding="utf-8"?>
<p:tagLst xmlns:a="http://schemas.openxmlformats.org/drawingml/2006/main" xmlns:r="http://schemas.openxmlformats.org/officeDocument/2006/relationships" xmlns:p="http://schemas.openxmlformats.org/presentationml/2006/main">
  <p:tag name="NUM" val="1"/>
</p:tagLst>
</file>

<file path=ppt/tags/tag56.xml><?xml version="1.0" encoding="utf-8"?>
<p:tagLst xmlns:a="http://schemas.openxmlformats.org/drawingml/2006/main" xmlns:r="http://schemas.openxmlformats.org/officeDocument/2006/relationships" xmlns:p="http://schemas.openxmlformats.org/presentationml/2006/main">
  <p:tag name="NUM" val="2"/>
</p:tagLst>
</file>

<file path=ppt/tags/tag57.xml><?xml version="1.0" encoding="utf-8"?>
<p:tagLst xmlns:a="http://schemas.openxmlformats.org/drawingml/2006/main" xmlns:r="http://schemas.openxmlformats.org/officeDocument/2006/relationships" xmlns:p="http://schemas.openxmlformats.org/presentationml/2006/main">
  <p:tag name="NUM" val="3"/>
</p:tagLst>
</file>

<file path=ppt/tags/tag58.xml><?xml version="1.0" encoding="utf-8"?>
<p:tagLst xmlns:a="http://schemas.openxmlformats.org/drawingml/2006/main" xmlns:r="http://schemas.openxmlformats.org/officeDocument/2006/relationships" xmlns:p="http://schemas.openxmlformats.org/presentationml/2006/main">
  <p:tag name="NUM" val="4"/>
</p:tagLst>
</file>

<file path=ppt/tags/tag59.xml><?xml version="1.0" encoding="utf-8"?>
<p:tagLst xmlns:a="http://schemas.openxmlformats.org/drawingml/2006/main" xmlns:r="http://schemas.openxmlformats.org/officeDocument/2006/relationships" xmlns:p="http://schemas.openxmlformats.org/presentationml/2006/main">
  <p:tag name="NUM" val="5"/>
</p:tagLst>
</file>

<file path=ppt/tags/tag6.xml><?xml version="1.0" encoding="utf-8"?>
<p:tagLst xmlns:a="http://schemas.openxmlformats.org/drawingml/2006/main" xmlns:r="http://schemas.openxmlformats.org/officeDocument/2006/relationships" xmlns:p="http://schemas.openxmlformats.org/presentationml/2006/main">
  <p:tag name="NUM" val="6"/>
</p:tagLst>
</file>

<file path=ppt/tags/tag60.xml><?xml version="1.0" encoding="utf-8"?>
<p:tagLst xmlns:a="http://schemas.openxmlformats.org/drawingml/2006/main" xmlns:r="http://schemas.openxmlformats.org/officeDocument/2006/relationships" xmlns:p="http://schemas.openxmlformats.org/presentationml/2006/main">
  <p:tag name="NUM" val="6"/>
</p:tagLst>
</file>

<file path=ppt/tags/tag61.xml><?xml version="1.0" encoding="utf-8"?>
<p:tagLst xmlns:a="http://schemas.openxmlformats.org/drawingml/2006/main" xmlns:r="http://schemas.openxmlformats.org/officeDocument/2006/relationships" xmlns:p="http://schemas.openxmlformats.org/presentationml/2006/main">
  <p:tag name="NUM" val="1"/>
</p:tagLst>
</file>

<file path=ppt/tags/tag62.xml><?xml version="1.0" encoding="utf-8"?>
<p:tagLst xmlns:a="http://schemas.openxmlformats.org/drawingml/2006/main" xmlns:r="http://schemas.openxmlformats.org/officeDocument/2006/relationships" xmlns:p="http://schemas.openxmlformats.org/presentationml/2006/main">
  <p:tag name="NUM" val="2"/>
</p:tagLst>
</file>

<file path=ppt/tags/tag63.xml><?xml version="1.0" encoding="utf-8"?>
<p:tagLst xmlns:a="http://schemas.openxmlformats.org/drawingml/2006/main" xmlns:r="http://schemas.openxmlformats.org/officeDocument/2006/relationships" xmlns:p="http://schemas.openxmlformats.org/presentationml/2006/main">
  <p:tag name="NUM" val="3"/>
</p:tagLst>
</file>

<file path=ppt/tags/tag64.xml><?xml version="1.0" encoding="utf-8"?>
<p:tagLst xmlns:a="http://schemas.openxmlformats.org/drawingml/2006/main" xmlns:r="http://schemas.openxmlformats.org/officeDocument/2006/relationships" xmlns:p="http://schemas.openxmlformats.org/presentationml/2006/main">
  <p:tag name="NUM" val="4"/>
</p:tagLst>
</file>

<file path=ppt/tags/tag65.xml><?xml version="1.0" encoding="utf-8"?>
<p:tagLst xmlns:a="http://schemas.openxmlformats.org/drawingml/2006/main" xmlns:r="http://schemas.openxmlformats.org/officeDocument/2006/relationships" xmlns:p="http://schemas.openxmlformats.org/presentationml/2006/main">
  <p:tag name="NUM" val="5"/>
</p:tagLst>
</file>

<file path=ppt/tags/tag66.xml><?xml version="1.0" encoding="utf-8"?>
<p:tagLst xmlns:a="http://schemas.openxmlformats.org/drawingml/2006/main" xmlns:r="http://schemas.openxmlformats.org/officeDocument/2006/relationships" xmlns:p="http://schemas.openxmlformats.org/presentationml/2006/main">
  <p:tag name="NUM" val="6"/>
</p:tagLst>
</file>

<file path=ppt/tags/tag67.xml><?xml version="1.0" encoding="utf-8"?>
<p:tagLst xmlns:a="http://schemas.openxmlformats.org/drawingml/2006/main" xmlns:r="http://schemas.openxmlformats.org/officeDocument/2006/relationships" xmlns:p="http://schemas.openxmlformats.org/presentationml/2006/main">
  <p:tag name="NUM" val="1"/>
</p:tagLst>
</file>

<file path=ppt/tags/tag68.xml><?xml version="1.0" encoding="utf-8"?>
<p:tagLst xmlns:a="http://schemas.openxmlformats.org/drawingml/2006/main" xmlns:r="http://schemas.openxmlformats.org/officeDocument/2006/relationships" xmlns:p="http://schemas.openxmlformats.org/presentationml/2006/main">
  <p:tag name="NUM" val="2"/>
</p:tagLst>
</file>

<file path=ppt/tags/tag69.xml><?xml version="1.0" encoding="utf-8"?>
<p:tagLst xmlns:a="http://schemas.openxmlformats.org/drawingml/2006/main" xmlns:r="http://schemas.openxmlformats.org/officeDocument/2006/relationships" xmlns:p="http://schemas.openxmlformats.org/presentationml/2006/main">
  <p:tag name="NUM" val="3"/>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70.xml><?xml version="1.0" encoding="utf-8"?>
<p:tagLst xmlns:a="http://schemas.openxmlformats.org/drawingml/2006/main" xmlns:r="http://schemas.openxmlformats.org/officeDocument/2006/relationships" xmlns:p="http://schemas.openxmlformats.org/presentationml/2006/main">
  <p:tag name="NUM" val="4"/>
</p:tagLst>
</file>

<file path=ppt/tags/tag71.xml><?xml version="1.0" encoding="utf-8"?>
<p:tagLst xmlns:a="http://schemas.openxmlformats.org/drawingml/2006/main" xmlns:r="http://schemas.openxmlformats.org/officeDocument/2006/relationships" xmlns:p="http://schemas.openxmlformats.org/presentationml/2006/main">
  <p:tag name="NUM" val="5"/>
</p:tagLst>
</file>

<file path=ppt/tags/tag72.xml><?xml version="1.0" encoding="utf-8"?>
<p:tagLst xmlns:a="http://schemas.openxmlformats.org/drawingml/2006/main" xmlns:r="http://schemas.openxmlformats.org/officeDocument/2006/relationships" xmlns:p="http://schemas.openxmlformats.org/presentationml/2006/main">
  <p:tag name="NUM" val="6"/>
</p:tagLst>
</file>

<file path=ppt/tags/tag73.xml><?xml version="1.0" encoding="utf-8"?>
<p:tagLst xmlns:a="http://schemas.openxmlformats.org/drawingml/2006/main" xmlns:r="http://schemas.openxmlformats.org/officeDocument/2006/relationships" xmlns:p="http://schemas.openxmlformats.org/presentationml/2006/main">
  <p:tag name="NUM" val="1"/>
</p:tagLst>
</file>

<file path=ppt/tags/tag74.xml><?xml version="1.0" encoding="utf-8"?>
<p:tagLst xmlns:a="http://schemas.openxmlformats.org/drawingml/2006/main" xmlns:r="http://schemas.openxmlformats.org/officeDocument/2006/relationships" xmlns:p="http://schemas.openxmlformats.org/presentationml/2006/main">
  <p:tag name="NUM" val="2"/>
</p:tagLst>
</file>

<file path=ppt/tags/tag75.xml><?xml version="1.0" encoding="utf-8"?>
<p:tagLst xmlns:a="http://schemas.openxmlformats.org/drawingml/2006/main" xmlns:r="http://schemas.openxmlformats.org/officeDocument/2006/relationships" xmlns:p="http://schemas.openxmlformats.org/presentationml/2006/main">
  <p:tag name="NUM" val="3"/>
</p:tagLst>
</file>

<file path=ppt/tags/tag76.xml><?xml version="1.0" encoding="utf-8"?>
<p:tagLst xmlns:a="http://schemas.openxmlformats.org/drawingml/2006/main" xmlns:r="http://schemas.openxmlformats.org/officeDocument/2006/relationships" xmlns:p="http://schemas.openxmlformats.org/presentationml/2006/main">
  <p:tag name="NUM" val="4"/>
</p:tagLst>
</file>

<file path=ppt/tags/tag77.xml><?xml version="1.0" encoding="utf-8"?>
<p:tagLst xmlns:a="http://schemas.openxmlformats.org/drawingml/2006/main" xmlns:r="http://schemas.openxmlformats.org/officeDocument/2006/relationships" xmlns:p="http://schemas.openxmlformats.org/presentationml/2006/main">
  <p:tag name="NUM" val="5"/>
</p:tagLst>
</file>

<file path=ppt/tags/tag78.xml><?xml version="1.0" encoding="utf-8"?>
<p:tagLst xmlns:a="http://schemas.openxmlformats.org/drawingml/2006/main" xmlns:r="http://schemas.openxmlformats.org/officeDocument/2006/relationships" xmlns:p="http://schemas.openxmlformats.org/presentationml/2006/main">
  <p:tag name="NUM" val="6"/>
</p:tagLst>
</file>

<file path=ppt/tags/tag79.xml><?xml version="1.0" encoding="utf-8"?>
<p:tagLst xmlns:a="http://schemas.openxmlformats.org/drawingml/2006/main" xmlns:r="http://schemas.openxmlformats.org/officeDocument/2006/relationships" xmlns:p="http://schemas.openxmlformats.org/presentationml/2006/main">
  <p:tag name="NUM" val="7"/>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80.xml><?xml version="1.0" encoding="utf-8"?>
<p:tagLst xmlns:a="http://schemas.openxmlformats.org/drawingml/2006/main" xmlns:r="http://schemas.openxmlformats.org/officeDocument/2006/relationships" xmlns:p="http://schemas.openxmlformats.org/presentationml/2006/main">
  <p:tag name="NUM" val="8"/>
</p:tagLst>
</file>

<file path=ppt/tags/tag81.xml><?xml version="1.0" encoding="utf-8"?>
<p:tagLst xmlns:a="http://schemas.openxmlformats.org/drawingml/2006/main" xmlns:r="http://schemas.openxmlformats.org/officeDocument/2006/relationships" xmlns:p="http://schemas.openxmlformats.org/presentationml/2006/main">
  <p:tag name="NUM" val="9"/>
</p:tagLst>
</file>

<file path=ppt/tags/tag82.xml><?xml version="1.0" encoding="utf-8"?>
<p:tagLst xmlns:a="http://schemas.openxmlformats.org/drawingml/2006/main" xmlns:r="http://schemas.openxmlformats.org/officeDocument/2006/relationships" xmlns:p="http://schemas.openxmlformats.org/presentationml/2006/main">
  <p:tag name="NUM" val="1"/>
</p:tagLst>
</file>

<file path=ppt/tags/tag83.xml><?xml version="1.0" encoding="utf-8"?>
<p:tagLst xmlns:a="http://schemas.openxmlformats.org/drawingml/2006/main" xmlns:r="http://schemas.openxmlformats.org/officeDocument/2006/relationships" xmlns:p="http://schemas.openxmlformats.org/presentationml/2006/main">
  <p:tag name="NUM" val="2"/>
</p:tagLst>
</file>

<file path=ppt/tags/tag84.xml><?xml version="1.0" encoding="utf-8"?>
<p:tagLst xmlns:a="http://schemas.openxmlformats.org/drawingml/2006/main" xmlns:r="http://schemas.openxmlformats.org/officeDocument/2006/relationships" xmlns:p="http://schemas.openxmlformats.org/presentationml/2006/main">
  <p:tag name="NUM" val="3"/>
</p:tagLst>
</file>

<file path=ppt/tags/tag85.xml><?xml version="1.0" encoding="utf-8"?>
<p:tagLst xmlns:a="http://schemas.openxmlformats.org/drawingml/2006/main" xmlns:r="http://schemas.openxmlformats.org/officeDocument/2006/relationships" xmlns:p="http://schemas.openxmlformats.org/presentationml/2006/main">
  <p:tag name="NUM" val="4"/>
</p:tagLst>
</file>

<file path=ppt/tags/tag86.xml><?xml version="1.0" encoding="utf-8"?>
<p:tagLst xmlns:a="http://schemas.openxmlformats.org/drawingml/2006/main" xmlns:r="http://schemas.openxmlformats.org/officeDocument/2006/relationships" xmlns:p="http://schemas.openxmlformats.org/presentationml/2006/main">
  <p:tag name="NUM" val="5"/>
</p:tagLst>
</file>

<file path=ppt/tags/tag87.xml><?xml version="1.0" encoding="utf-8"?>
<p:tagLst xmlns:a="http://schemas.openxmlformats.org/drawingml/2006/main" xmlns:r="http://schemas.openxmlformats.org/officeDocument/2006/relationships" xmlns:p="http://schemas.openxmlformats.org/presentationml/2006/main">
  <p:tag name="NUM" val="6"/>
</p:tagLst>
</file>

<file path=ppt/tags/tag88.xml><?xml version="1.0" encoding="utf-8"?>
<p:tagLst xmlns:a="http://schemas.openxmlformats.org/drawingml/2006/main" xmlns:r="http://schemas.openxmlformats.org/officeDocument/2006/relationships" xmlns:p="http://schemas.openxmlformats.org/presentationml/2006/main">
  <p:tag name="NUM" val="1"/>
</p:tagLst>
</file>

<file path=ppt/tags/tag89.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ags/tag90.xml><?xml version="1.0" encoding="utf-8"?>
<p:tagLst xmlns:a="http://schemas.openxmlformats.org/drawingml/2006/main" xmlns:r="http://schemas.openxmlformats.org/officeDocument/2006/relationships" xmlns:p="http://schemas.openxmlformats.org/presentationml/2006/main">
  <p:tag name="NUM" val="3"/>
</p:tagLst>
</file>

<file path=ppt/tags/tag91.xml><?xml version="1.0" encoding="utf-8"?>
<p:tagLst xmlns:a="http://schemas.openxmlformats.org/drawingml/2006/main" xmlns:r="http://schemas.openxmlformats.org/officeDocument/2006/relationships" xmlns:p="http://schemas.openxmlformats.org/presentationml/2006/main">
  <p:tag name="NUM" val="4"/>
</p:tagLst>
</file>

<file path=ppt/tags/tag92.xml><?xml version="1.0" encoding="utf-8"?>
<p:tagLst xmlns:a="http://schemas.openxmlformats.org/drawingml/2006/main" xmlns:r="http://schemas.openxmlformats.org/officeDocument/2006/relationships" xmlns:p="http://schemas.openxmlformats.org/presentationml/2006/main">
  <p:tag name="NUM" val="5"/>
</p:tagLst>
</file>

<file path=ppt/tags/tag93.xml><?xml version="1.0" encoding="utf-8"?>
<p:tagLst xmlns:a="http://schemas.openxmlformats.org/drawingml/2006/main" xmlns:r="http://schemas.openxmlformats.org/officeDocument/2006/relationships" xmlns:p="http://schemas.openxmlformats.org/presentationml/2006/main">
  <p:tag name="NUM" val="6"/>
</p:tagLst>
</file>

<file path=ppt/tags/tag94.xml><?xml version="1.0" encoding="utf-8"?>
<p:tagLst xmlns:a="http://schemas.openxmlformats.org/drawingml/2006/main" xmlns:r="http://schemas.openxmlformats.org/officeDocument/2006/relationships" xmlns:p="http://schemas.openxmlformats.org/presentationml/2006/main">
  <p:tag name="NUM" val="1"/>
</p:tagLst>
</file>

<file path=ppt/tags/tag95.xml><?xml version="1.0" encoding="utf-8"?>
<p:tagLst xmlns:a="http://schemas.openxmlformats.org/drawingml/2006/main" xmlns:r="http://schemas.openxmlformats.org/officeDocument/2006/relationships" xmlns:p="http://schemas.openxmlformats.org/presentationml/2006/main">
  <p:tag name="NUM" val="2"/>
</p:tagLst>
</file>

<file path=ppt/tags/tag96.xml><?xml version="1.0" encoding="utf-8"?>
<p:tagLst xmlns:a="http://schemas.openxmlformats.org/drawingml/2006/main" xmlns:r="http://schemas.openxmlformats.org/officeDocument/2006/relationships" xmlns:p="http://schemas.openxmlformats.org/presentationml/2006/main">
  <p:tag name="NUM" val="3"/>
</p:tagLst>
</file>

<file path=ppt/tags/tag97.xml><?xml version="1.0" encoding="utf-8"?>
<p:tagLst xmlns:a="http://schemas.openxmlformats.org/drawingml/2006/main" xmlns:r="http://schemas.openxmlformats.org/officeDocument/2006/relationships" xmlns:p="http://schemas.openxmlformats.org/presentationml/2006/main">
  <p:tag name="NUM" val="4"/>
</p:tagLst>
</file>

<file path=ppt/tags/tag98.xml><?xml version="1.0" encoding="utf-8"?>
<p:tagLst xmlns:a="http://schemas.openxmlformats.org/drawingml/2006/main" xmlns:r="http://schemas.openxmlformats.org/officeDocument/2006/relationships" xmlns:p="http://schemas.openxmlformats.org/presentationml/2006/main">
  <p:tag name="NUM" val="5"/>
</p:tagLst>
</file>

<file path=ppt/tags/tag99.xml><?xml version="1.0" encoding="utf-8"?>
<p:tagLst xmlns:a="http://schemas.openxmlformats.org/drawingml/2006/main" xmlns:r="http://schemas.openxmlformats.org/officeDocument/2006/relationships" xmlns:p="http://schemas.openxmlformats.org/presentationml/2006/main">
  <p:tag name="NUM" val="6"/>
</p:tagLst>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2183</TotalTime>
  <Words>845</Words>
  <Application>Microsoft Office PowerPoint</Application>
  <PresentationFormat>Grand écran</PresentationFormat>
  <Paragraphs>110</Paragraphs>
  <Slides>18</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18</vt:i4>
      </vt:variant>
    </vt:vector>
  </HeadingPairs>
  <TitlesOfParts>
    <vt:vector size="22" baseType="lpstr">
      <vt:lpstr>Arial</vt:lpstr>
      <vt:lpstr>Calibri</vt:lpstr>
      <vt:lpstr>Calibri Light</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François</dc:creator>
  <cp:lastModifiedBy>François</cp:lastModifiedBy>
  <cp:revision>234</cp:revision>
  <dcterms:created xsi:type="dcterms:W3CDTF">2019-02-18T09:44:18Z</dcterms:created>
  <dcterms:modified xsi:type="dcterms:W3CDTF">2019-03-20T17:35:16Z</dcterms:modified>
</cp:coreProperties>
</file>