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1" r:id="rId2"/>
    <p:sldId id="268" r:id="rId3"/>
    <p:sldId id="278" r:id="rId4"/>
    <p:sldId id="279" r:id="rId5"/>
    <p:sldId id="263" r:id="rId6"/>
    <p:sldId id="284" r:id="rId7"/>
    <p:sldId id="280" r:id="rId8"/>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2" pos="2570" userDrawn="1">
          <p15:clr>
            <a:srgbClr val="A4A3A4"/>
          </p15:clr>
        </p15:guide>
        <p15:guide id="3" orient="horz" pos="238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752" autoAdjust="0"/>
  </p:normalViewPr>
  <p:slideViewPr>
    <p:cSldViewPr showGuides="1">
      <p:cViewPr varScale="1">
        <p:scale>
          <a:sx n="102" d="100"/>
          <a:sy n="102" d="100"/>
        </p:scale>
        <p:origin x="1584" y="114"/>
      </p:cViewPr>
      <p:guideLst>
        <p:guide pos="2570"/>
        <p:guide orient="horz" pos="2387"/>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81" d="100"/>
          <a:sy n="81" d="100"/>
        </p:scale>
        <p:origin x="-195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E506B89-3749-4192-A619-B0E2B0CB68A3}"/>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0FE9C2C3-0FCB-4094-B558-8D75FBBED2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6F665488-98F7-40D3-87AB-75E04155954B}" type="datetimeFigureOut">
              <a:rPr lang="fr-FR"/>
              <a:pPr>
                <a:defRPr/>
              </a:pPr>
              <a:t>22/09/2019</a:t>
            </a:fld>
            <a:endParaRPr lang="fr-FR"/>
          </a:p>
        </p:txBody>
      </p:sp>
      <p:sp>
        <p:nvSpPr>
          <p:cNvPr id="4" name="Espace réservé de l'image des diapositives 3">
            <a:extLst>
              <a:ext uri="{FF2B5EF4-FFF2-40B4-BE49-F238E27FC236}">
                <a16:creationId xmlns:a16="http://schemas.microsoft.com/office/drawing/2014/main" id="{43844BAD-CC89-411C-9260-C11359CECB2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5E1A6D19-B335-4DD4-BAD8-6493E8A314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D643602-78E2-40ED-8EA3-EA8A50AF170B}"/>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AEE57E72-9FB0-4055-93EA-64B5898BA2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B739C935-3C3F-427D-8EA7-912682C1896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1</a:t>
            </a:fld>
            <a:endParaRPr lang="fr-FR"/>
          </a:p>
        </p:txBody>
      </p:sp>
    </p:spTree>
    <p:extLst>
      <p:ext uri="{BB962C8B-B14F-4D97-AF65-F5344CB8AC3E}">
        <p14:creationId xmlns:p14="http://schemas.microsoft.com/office/powerpoint/2010/main" val="4068816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2</a:t>
            </a:fld>
            <a:endParaRPr lang="fr-FR"/>
          </a:p>
        </p:txBody>
      </p:sp>
    </p:spTree>
    <p:extLst>
      <p:ext uri="{BB962C8B-B14F-4D97-AF65-F5344CB8AC3E}">
        <p14:creationId xmlns:p14="http://schemas.microsoft.com/office/powerpoint/2010/main" val="114491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3</a:t>
            </a:fld>
            <a:endParaRPr lang="fr-FR"/>
          </a:p>
        </p:txBody>
      </p:sp>
    </p:spTree>
    <p:extLst>
      <p:ext uri="{BB962C8B-B14F-4D97-AF65-F5344CB8AC3E}">
        <p14:creationId xmlns:p14="http://schemas.microsoft.com/office/powerpoint/2010/main" val="158460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B739C935-3C3F-427D-8EA7-912682C1896E}" type="slidenum">
              <a:rPr lang="fr-FR" smtClean="0"/>
              <a:pPr>
                <a:defRPr/>
              </a:pPr>
              <a:t>4</a:t>
            </a:fld>
            <a:endParaRPr lang="fr-FR"/>
          </a:p>
        </p:txBody>
      </p:sp>
    </p:spTree>
    <p:extLst>
      <p:ext uri="{BB962C8B-B14F-4D97-AF65-F5344CB8AC3E}">
        <p14:creationId xmlns:p14="http://schemas.microsoft.com/office/powerpoint/2010/main" val="3661042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5</a:t>
            </a:fld>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6</a:t>
            </a:fld>
            <a:endParaRPr lang="fr-FR" altLang="fr-FR">
              <a:latin typeface="Calibri" panose="020F0502020204030204" pitchFamily="34" charset="0"/>
            </a:endParaRPr>
          </a:p>
        </p:txBody>
      </p:sp>
    </p:spTree>
    <p:extLst>
      <p:ext uri="{BB962C8B-B14F-4D97-AF65-F5344CB8AC3E}">
        <p14:creationId xmlns:p14="http://schemas.microsoft.com/office/powerpoint/2010/main" val="3232438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37DEBB5-1FA7-4717-88ED-61A1A8514CD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78CE8734-1818-4DC6-BC3E-41BE764FA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7172" name="Espace réservé du numéro de diapositive 3">
            <a:extLst>
              <a:ext uri="{FF2B5EF4-FFF2-40B4-BE49-F238E27FC236}">
                <a16:creationId xmlns:a16="http://schemas.microsoft.com/office/drawing/2014/main" id="{E0C24E0B-8964-4602-B7BE-D3814D9614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91D824-FB6D-4B80-A5FF-B5072A339047}" type="slidenum">
              <a:rPr lang="fr-FR" altLang="fr-FR" smtClean="0">
                <a:latin typeface="Calibri" panose="020F0502020204030204" pitchFamily="34" charset="0"/>
              </a:rPr>
              <a:pPr/>
              <a:t>7</a:t>
            </a:fld>
            <a:endParaRPr lang="fr-FR" altLang="fr-FR">
              <a:latin typeface="Calibri" panose="020F0502020204030204" pitchFamily="34" charset="0"/>
            </a:endParaRPr>
          </a:p>
        </p:txBody>
      </p:sp>
    </p:spTree>
    <p:extLst>
      <p:ext uri="{BB962C8B-B14F-4D97-AF65-F5344CB8AC3E}">
        <p14:creationId xmlns:p14="http://schemas.microsoft.com/office/powerpoint/2010/main" val="1528126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9"/>
            <a:ext cx="10363200"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0F9288F7-F913-4A4A-9B94-C205F8B3FE9C}"/>
              </a:ext>
            </a:extLst>
          </p:cNvPr>
          <p:cNvSpPr>
            <a:spLocks noGrp="1"/>
          </p:cNvSpPr>
          <p:nvPr>
            <p:ph type="dt" sz="half" idx="10"/>
          </p:nvPr>
        </p:nvSpPr>
        <p:spPr/>
        <p:txBody>
          <a:bodyPr/>
          <a:lstStyle>
            <a:lvl1pPr>
              <a:defRPr/>
            </a:lvl1pPr>
          </a:lstStyle>
          <a:p>
            <a:pPr>
              <a:defRPr/>
            </a:pPr>
            <a:fld id="{41E32B9C-6BF5-44E8-A341-C74B22A732C5}"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E6281174-E872-4016-9F2F-4B653370D2B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4BABFE7-292C-438E-89B4-4AE185277868}"/>
              </a:ext>
            </a:extLst>
          </p:cNvPr>
          <p:cNvSpPr>
            <a:spLocks noGrp="1"/>
          </p:cNvSpPr>
          <p:nvPr>
            <p:ph type="sldNum" sz="quarter" idx="12"/>
          </p:nvPr>
        </p:nvSpPr>
        <p:spPr/>
        <p:txBody>
          <a:bodyPr/>
          <a:lstStyle>
            <a:lvl1pPr>
              <a:defRPr/>
            </a:lvl1pPr>
          </a:lstStyle>
          <a:p>
            <a:pPr>
              <a:defRPr/>
            </a:pPr>
            <a:fld id="{856EB3D0-1CDE-4C3F-9C03-6160F1295033}" type="slidenum">
              <a:rPr lang="fr-FR"/>
              <a:pPr>
                <a:defRPr/>
              </a:pPr>
              <a:t>‹N°›</a:t>
            </a:fld>
            <a:endParaRPr lang="fr-FR"/>
          </a:p>
        </p:txBody>
      </p:sp>
    </p:spTree>
    <p:extLst>
      <p:ext uri="{BB962C8B-B14F-4D97-AF65-F5344CB8AC3E}">
        <p14:creationId xmlns:p14="http://schemas.microsoft.com/office/powerpoint/2010/main" val="380416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3A3179-1830-4EFC-AFE2-2CA84465CF49}"/>
              </a:ext>
            </a:extLst>
          </p:cNvPr>
          <p:cNvSpPr>
            <a:spLocks noGrp="1"/>
          </p:cNvSpPr>
          <p:nvPr>
            <p:ph type="dt" sz="half" idx="10"/>
          </p:nvPr>
        </p:nvSpPr>
        <p:spPr/>
        <p:txBody>
          <a:bodyPr/>
          <a:lstStyle>
            <a:lvl1pPr>
              <a:defRPr/>
            </a:lvl1pPr>
          </a:lstStyle>
          <a:p>
            <a:pPr>
              <a:defRPr/>
            </a:pPr>
            <a:fld id="{643542CE-0C51-4ED2-A7AC-8FDB4D4C6FA1}"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B3FF7C70-2741-4AB1-845E-B343CFEFCA5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2F7A97F-E000-4547-A34F-97EA0F712977}"/>
              </a:ext>
            </a:extLst>
          </p:cNvPr>
          <p:cNvSpPr>
            <a:spLocks noGrp="1"/>
          </p:cNvSpPr>
          <p:nvPr>
            <p:ph type="sldNum" sz="quarter" idx="12"/>
          </p:nvPr>
        </p:nvSpPr>
        <p:spPr/>
        <p:txBody>
          <a:bodyPr/>
          <a:lstStyle>
            <a:lvl1pPr>
              <a:defRPr/>
            </a:lvl1pPr>
          </a:lstStyle>
          <a:p>
            <a:pPr>
              <a:defRPr/>
            </a:pPr>
            <a:fld id="{09FAAC39-A3DB-4241-9EDE-7DE8BF6E5AF0}" type="slidenum">
              <a:rPr lang="fr-FR"/>
              <a:pPr>
                <a:defRPr/>
              </a:pPr>
              <a:t>‹N°›</a:t>
            </a:fld>
            <a:endParaRPr lang="fr-FR"/>
          </a:p>
        </p:txBody>
      </p:sp>
    </p:spTree>
    <p:extLst>
      <p:ext uri="{BB962C8B-B14F-4D97-AF65-F5344CB8AC3E}">
        <p14:creationId xmlns:p14="http://schemas.microsoft.com/office/powerpoint/2010/main" val="24286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0"/>
            <a:ext cx="27432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274640"/>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A3C4C-C4D3-43AE-B16A-98F573FB6FE6}"/>
              </a:ext>
            </a:extLst>
          </p:cNvPr>
          <p:cNvSpPr>
            <a:spLocks noGrp="1"/>
          </p:cNvSpPr>
          <p:nvPr>
            <p:ph type="dt" sz="half" idx="10"/>
          </p:nvPr>
        </p:nvSpPr>
        <p:spPr/>
        <p:txBody>
          <a:bodyPr/>
          <a:lstStyle>
            <a:lvl1pPr>
              <a:defRPr/>
            </a:lvl1pPr>
          </a:lstStyle>
          <a:p>
            <a:pPr>
              <a:defRPr/>
            </a:pPr>
            <a:fld id="{01E44E7E-13C7-4648-A6D1-CA882A930643}"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3226AB6-72EA-4535-919F-0AFDCC8EA2A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F5C5F13-FFEC-4605-BE69-1557156FAC75}"/>
              </a:ext>
            </a:extLst>
          </p:cNvPr>
          <p:cNvSpPr>
            <a:spLocks noGrp="1"/>
          </p:cNvSpPr>
          <p:nvPr>
            <p:ph type="sldNum" sz="quarter" idx="12"/>
          </p:nvPr>
        </p:nvSpPr>
        <p:spPr/>
        <p:txBody>
          <a:bodyPr/>
          <a:lstStyle>
            <a:lvl1pPr>
              <a:defRPr/>
            </a:lvl1pPr>
          </a:lstStyle>
          <a:p>
            <a:pPr>
              <a:defRPr/>
            </a:pPr>
            <a:fld id="{927C17AD-877F-4E97-959B-21F5BD6D73E0}" type="slidenum">
              <a:rPr lang="fr-FR"/>
              <a:pPr>
                <a:defRPr/>
              </a:pPr>
              <a:t>‹N°›</a:t>
            </a:fld>
            <a:endParaRPr lang="fr-FR"/>
          </a:p>
        </p:txBody>
      </p:sp>
    </p:spTree>
    <p:extLst>
      <p:ext uri="{BB962C8B-B14F-4D97-AF65-F5344CB8AC3E}">
        <p14:creationId xmlns:p14="http://schemas.microsoft.com/office/powerpoint/2010/main" val="154805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AEAE06-7109-462B-928D-98A202229A1D}"/>
              </a:ext>
            </a:extLst>
          </p:cNvPr>
          <p:cNvSpPr>
            <a:spLocks noGrp="1"/>
          </p:cNvSpPr>
          <p:nvPr>
            <p:ph type="dt" sz="half" idx="10"/>
          </p:nvPr>
        </p:nvSpPr>
        <p:spPr/>
        <p:txBody>
          <a:bodyPr/>
          <a:lstStyle>
            <a:lvl1pPr>
              <a:defRPr/>
            </a:lvl1pPr>
          </a:lstStyle>
          <a:p>
            <a:pPr>
              <a:defRPr/>
            </a:pPr>
            <a:fld id="{6607FA4A-5722-4A91-BBAC-B015C1768A18}"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810AB6E-5E25-4A90-B0DF-92E43250AD4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874565-8EC2-4784-82F2-EFEE1044CD97}"/>
              </a:ext>
            </a:extLst>
          </p:cNvPr>
          <p:cNvSpPr>
            <a:spLocks noGrp="1"/>
          </p:cNvSpPr>
          <p:nvPr>
            <p:ph type="sldNum" sz="quarter" idx="12"/>
          </p:nvPr>
        </p:nvSpPr>
        <p:spPr/>
        <p:txBody>
          <a:bodyPr/>
          <a:lstStyle>
            <a:lvl1pPr>
              <a:defRPr/>
            </a:lvl1pPr>
          </a:lstStyle>
          <a:p>
            <a:pPr>
              <a:defRPr/>
            </a:pPr>
            <a:fld id="{048702D4-14E5-40DF-9B72-0E52516CF294}" type="slidenum">
              <a:rPr lang="fr-FR"/>
              <a:pPr>
                <a:defRPr/>
              </a:pPr>
              <a:t>‹N°›</a:t>
            </a:fld>
            <a:endParaRPr lang="fr-FR"/>
          </a:p>
        </p:txBody>
      </p:sp>
    </p:spTree>
    <p:extLst>
      <p:ext uri="{BB962C8B-B14F-4D97-AF65-F5344CB8AC3E}">
        <p14:creationId xmlns:p14="http://schemas.microsoft.com/office/powerpoint/2010/main" val="194337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4"/>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B43B055-0F95-44C3-BC3C-5126433E19DF}"/>
              </a:ext>
            </a:extLst>
          </p:cNvPr>
          <p:cNvSpPr>
            <a:spLocks noGrp="1"/>
          </p:cNvSpPr>
          <p:nvPr>
            <p:ph type="dt" sz="half" idx="10"/>
          </p:nvPr>
        </p:nvSpPr>
        <p:spPr/>
        <p:txBody>
          <a:bodyPr/>
          <a:lstStyle>
            <a:lvl1pPr>
              <a:defRPr/>
            </a:lvl1pPr>
          </a:lstStyle>
          <a:p>
            <a:pPr>
              <a:defRPr/>
            </a:pPr>
            <a:fld id="{D1CB3A73-7E40-4A2D-9C91-AB40392F726C}"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3A5ED60A-D7B9-4F0A-AE10-D653D7BF1D1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43DB4B0-0D28-44B9-900F-ADFA6927EE54}"/>
              </a:ext>
            </a:extLst>
          </p:cNvPr>
          <p:cNvSpPr>
            <a:spLocks noGrp="1"/>
          </p:cNvSpPr>
          <p:nvPr>
            <p:ph type="sldNum" sz="quarter" idx="12"/>
          </p:nvPr>
        </p:nvSpPr>
        <p:spPr/>
        <p:txBody>
          <a:bodyPr/>
          <a:lstStyle>
            <a:lvl1pPr>
              <a:defRPr/>
            </a:lvl1pPr>
          </a:lstStyle>
          <a:p>
            <a:pPr>
              <a:defRPr/>
            </a:pPr>
            <a:fld id="{4BBD91FC-6F2E-4CB5-9B9A-67746B9372CA}" type="slidenum">
              <a:rPr lang="fr-FR"/>
              <a:pPr>
                <a:defRPr/>
              </a:pPr>
              <a:t>‹N°›</a:t>
            </a:fld>
            <a:endParaRPr lang="fr-FR"/>
          </a:p>
        </p:txBody>
      </p:sp>
    </p:spTree>
    <p:extLst>
      <p:ext uri="{BB962C8B-B14F-4D97-AF65-F5344CB8AC3E}">
        <p14:creationId xmlns:p14="http://schemas.microsoft.com/office/powerpoint/2010/main" val="201180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E27A3FB-7048-4A3C-A0E5-B62D9AEEEE59}"/>
              </a:ext>
            </a:extLst>
          </p:cNvPr>
          <p:cNvSpPr>
            <a:spLocks noGrp="1"/>
          </p:cNvSpPr>
          <p:nvPr>
            <p:ph type="dt" sz="half" idx="10"/>
          </p:nvPr>
        </p:nvSpPr>
        <p:spPr/>
        <p:txBody>
          <a:bodyPr/>
          <a:lstStyle>
            <a:lvl1pPr>
              <a:defRPr/>
            </a:lvl1pPr>
          </a:lstStyle>
          <a:p>
            <a:pPr>
              <a:defRPr/>
            </a:pPr>
            <a:fld id="{9AC48500-E768-4B20-8774-EE6FB1805209}"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D5621E1A-1504-463E-A6D3-73416F57A77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400038B-5326-4982-ABBD-42C2AD94E78D}"/>
              </a:ext>
            </a:extLst>
          </p:cNvPr>
          <p:cNvSpPr>
            <a:spLocks noGrp="1"/>
          </p:cNvSpPr>
          <p:nvPr>
            <p:ph type="sldNum" sz="quarter" idx="12"/>
          </p:nvPr>
        </p:nvSpPr>
        <p:spPr/>
        <p:txBody>
          <a:bodyPr/>
          <a:lstStyle>
            <a:lvl1pPr>
              <a:defRPr/>
            </a:lvl1pPr>
          </a:lstStyle>
          <a:p>
            <a:pPr>
              <a:defRPr/>
            </a:pPr>
            <a:fld id="{E2571FC9-299A-4379-ACD2-3ECCBC88F5AF}" type="slidenum">
              <a:rPr lang="fr-FR"/>
              <a:pPr>
                <a:defRPr/>
              </a:pPr>
              <a:t>‹N°›</a:t>
            </a:fld>
            <a:endParaRPr lang="fr-FR"/>
          </a:p>
        </p:txBody>
      </p:sp>
    </p:spTree>
    <p:extLst>
      <p:ext uri="{BB962C8B-B14F-4D97-AF65-F5344CB8AC3E}">
        <p14:creationId xmlns:p14="http://schemas.microsoft.com/office/powerpoint/2010/main" val="174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C7F34F1-5156-4B49-8641-F1DC656D3962}"/>
              </a:ext>
            </a:extLst>
          </p:cNvPr>
          <p:cNvSpPr>
            <a:spLocks noGrp="1"/>
          </p:cNvSpPr>
          <p:nvPr>
            <p:ph type="dt" sz="half" idx="10"/>
          </p:nvPr>
        </p:nvSpPr>
        <p:spPr/>
        <p:txBody>
          <a:bodyPr/>
          <a:lstStyle>
            <a:lvl1pPr>
              <a:defRPr/>
            </a:lvl1pPr>
          </a:lstStyle>
          <a:p>
            <a:pPr>
              <a:defRPr/>
            </a:pPr>
            <a:fld id="{19F0D75F-DDB9-4230-A017-42437D6FE378}" type="datetimeFigureOut">
              <a:rPr lang="fr-FR"/>
              <a:pPr>
                <a:defRPr/>
              </a:pPr>
              <a:t>22/09/2019</a:t>
            </a:fld>
            <a:endParaRPr lang="fr-FR"/>
          </a:p>
        </p:txBody>
      </p:sp>
      <p:sp>
        <p:nvSpPr>
          <p:cNvPr id="8" name="Espace réservé du pied de page 4">
            <a:extLst>
              <a:ext uri="{FF2B5EF4-FFF2-40B4-BE49-F238E27FC236}">
                <a16:creationId xmlns:a16="http://schemas.microsoft.com/office/drawing/2014/main" id="{CA5B3E53-AE4D-44C6-A2A3-43273EBC104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A64E770-C786-4A8D-9FDD-A2AA7519DA84}"/>
              </a:ext>
            </a:extLst>
          </p:cNvPr>
          <p:cNvSpPr>
            <a:spLocks noGrp="1"/>
          </p:cNvSpPr>
          <p:nvPr>
            <p:ph type="sldNum" sz="quarter" idx="12"/>
          </p:nvPr>
        </p:nvSpPr>
        <p:spPr/>
        <p:txBody>
          <a:bodyPr/>
          <a:lstStyle>
            <a:lvl1pPr>
              <a:defRPr/>
            </a:lvl1pPr>
          </a:lstStyle>
          <a:p>
            <a:pPr>
              <a:defRPr/>
            </a:pPr>
            <a:fld id="{88F8EABB-55A4-4B7B-A6D7-CCD7B900320D}" type="slidenum">
              <a:rPr lang="fr-FR"/>
              <a:pPr>
                <a:defRPr/>
              </a:pPr>
              <a:t>‹N°›</a:t>
            </a:fld>
            <a:endParaRPr lang="fr-FR"/>
          </a:p>
        </p:txBody>
      </p:sp>
    </p:spTree>
    <p:extLst>
      <p:ext uri="{BB962C8B-B14F-4D97-AF65-F5344CB8AC3E}">
        <p14:creationId xmlns:p14="http://schemas.microsoft.com/office/powerpoint/2010/main" val="340389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5587AD96-920A-4F60-878B-EA9BE8BCE7EB}"/>
              </a:ext>
            </a:extLst>
          </p:cNvPr>
          <p:cNvSpPr>
            <a:spLocks noGrp="1"/>
          </p:cNvSpPr>
          <p:nvPr>
            <p:ph type="dt" sz="half" idx="10"/>
          </p:nvPr>
        </p:nvSpPr>
        <p:spPr/>
        <p:txBody>
          <a:bodyPr/>
          <a:lstStyle>
            <a:lvl1pPr>
              <a:defRPr/>
            </a:lvl1pPr>
          </a:lstStyle>
          <a:p>
            <a:pPr>
              <a:defRPr/>
            </a:pPr>
            <a:fld id="{768D47D5-A1DF-40E5-8305-253FCB2EF258}" type="datetimeFigureOut">
              <a:rPr lang="fr-FR"/>
              <a:pPr>
                <a:defRPr/>
              </a:pPr>
              <a:t>22/09/2019</a:t>
            </a:fld>
            <a:endParaRPr lang="fr-FR"/>
          </a:p>
        </p:txBody>
      </p:sp>
      <p:sp>
        <p:nvSpPr>
          <p:cNvPr id="4" name="Espace réservé du pied de page 4">
            <a:extLst>
              <a:ext uri="{FF2B5EF4-FFF2-40B4-BE49-F238E27FC236}">
                <a16:creationId xmlns:a16="http://schemas.microsoft.com/office/drawing/2014/main" id="{D4BFC7AF-DEA4-4D7A-94AC-34A7C7306479}"/>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F6E65C3B-D702-4C96-ABC7-63D1A53FCE01}"/>
              </a:ext>
            </a:extLst>
          </p:cNvPr>
          <p:cNvSpPr>
            <a:spLocks noGrp="1"/>
          </p:cNvSpPr>
          <p:nvPr>
            <p:ph type="sldNum" sz="quarter" idx="12"/>
          </p:nvPr>
        </p:nvSpPr>
        <p:spPr/>
        <p:txBody>
          <a:bodyPr/>
          <a:lstStyle>
            <a:lvl1pPr>
              <a:defRPr/>
            </a:lvl1pPr>
          </a:lstStyle>
          <a:p>
            <a:pPr>
              <a:defRPr/>
            </a:pPr>
            <a:fld id="{FC17CDAC-0E4D-4E1C-BDFD-770C52906955}" type="slidenum">
              <a:rPr lang="fr-FR"/>
              <a:pPr>
                <a:defRPr/>
              </a:pPr>
              <a:t>‹N°›</a:t>
            </a:fld>
            <a:endParaRPr lang="fr-FR"/>
          </a:p>
        </p:txBody>
      </p:sp>
    </p:spTree>
    <p:extLst>
      <p:ext uri="{BB962C8B-B14F-4D97-AF65-F5344CB8AC3E}">
        <p14:creationId xmlns:p14="http://schemas.microsoft.com/office/powerpoint/2010/main" val="312831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569367E-6AA8-4B82-97C3-63310C35F855}"/>
              </a:ext>
            </a:extLst>
          </p:cNvPr>
          <p:cNvSpPr>
            <a:spLocks noGrp="1"/>
          </p:cNvSpPr>
          <p:nvPr>
            <p:ph type="dt" sz="half" idx="10"/>
          </p:nvPr>
        </p:nvSpPr>
        <p:spPr/>
        <p:txBody>
          <a:bodyPr/>
          <a:lstStyle>
            <a:lvl1pPr>
              <a:defRPr/>
            </a:lvl1pPr>
          </a:lstStyle>
          <a:p>
            <a:pPr>
              <a:defRPr/>
            </a:pPr>
            <a:fld id="{55087787-A0A7-486E-B73B-8C0EDAA9AF67}" type="datetimeFigureOut">
              <a:rPr lang="fr-FR"/>
              <a:pPr>
                <a:defRPr/>
              </a:pPr>
              <a:t>22/09/2019</a:t>
            </a:fld>
            <a:endParaRPr lang="fr-FR"/>
          </a:p>
        </p:txBody>
      </p:sp>
      <p:sp>
        <p:nvSpPr>
          <p:cNvPr id="3" name="Espace réservé du pied de page 4">
            <a:extLst>
              <a:ext uri="{FF2B5EF4-FFF2-40B4-BE49-F238E27FC236}">
                <a16:creationId xmlns:a16="http://schemas.microsoft.com/office/drawing/2014/main" id="{A09229AF-2711-4516-A3F2-59E410530EAC}"/>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90BCFBB-6652-451A-9B6D-5EDAE7BFBB3E}"/>
              </a:ext>
            </a:extLst>
          </p:cNvPr>
          <p:cNvSpPr>
            <a:spLocks noGrp="1"/>
          </p:cNvSpPr>
          <p:nvPr>
            <p:ph type="sldNum" sz="quarter" idx="12"/>
          </p:nvPr>
        </p:nvSpPr>
        <p:spPr/>
        <p:txBody>
          <a:bodyPr/>
          <a:lstStyle>
            <a:lvl1pPr>
              <a:defRPr/>
            </a:lvl1pPr>
          </a:lstStyle>
          <a:p>
            <a:pPr>
              <a:defRPr/>
            </a:pPr>
            <a:fld id="{BA3884DE-9AD2-4C47-B960-DADA8F56F859}" type="slidenum">
              <a:rPr lang="fr-FR"/>
              <a:pPr>
                <a:defRPr/>
              </a:pPr>
              <a:t>‹N°›</a:t>
            </a:fld>
            <a:endParaRPr lang="fr-FR"/>
          </a:p>
        </p:txBody>
      </p:sp>
    </p:spTree>
    <p:extLst>
      <p:ext uri="{BB962C8B-B14F-4D97-AF65-F5344CB8AC3E}">
        <p14:creationId xmlns:p14="http://schemas.microsoft.com/office/powerpoint/2010/main" val="116992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8585F93-5A3D-4E9E-8121-8EAB228C770A}"/>
              </a:ext>
            </a:extLst>
          </p:cNvPr>
          <p:cNvSpPr>
            <a:spLocks noGrp="1"/>
          </p:cNvSpPr>
          <p:nvPr>
            <p:ph type="dt" sz="half" idx="10"/>
          </p:nvPr>
        </p:nvSpPr>
        <p:spPr/>
        <p:txBody>
          <a:bodyPr/>
          <a:lstStyle>
            <a:lvl1pPr>
              <a:defRPr/>
            </a:lvl1pPr>
          </a:lstStyle>
          <a:p>
            <a:pPr>
              <a:defRPr/>
            </a:pPr>
            <a:fld id="{E185C5E3-0860-4734-8158-B870342F405E}"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A4777AB5-B601-4992-8F7A-05312E34473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B028CF-D7EA-44DE-A947-0B8790B7CDDF}"/>
              </a:ext>
            </a:extLst>
          </p:cNvPr>
          <p:cNvSpPr>
            <a:spLocks noGrp="1"/>
          </p:cNvSpPr>
          <p:nvPr>
            <p:ph type="sldNum" sz="quarter" idx="12"/>
          </p:nvPr>
        </p:nvSpPr>
        <p:spPr/>
        <p:txBody>
          <a:bodyPr/>
          <a:lstStyle>
            <a:lvl1pPr>
              <a:defRPr/>
            </a:lvl1pPr>
          </a:lstStyle>
          <a:p>
            <a:pPr>
              <a:defRPr/>
            </a:pPr>
            <a:fld id="{B2A93C6F-8C76-4952-A552-919A6B4B068B}" type="slidenum">
              <a:rPr lang="fr-FR"/>
              <a:pPr>
                <a:defRPr/>
              </a:pPr>
              <a:t>‹N°›</a:t>
            </a:fld>
            <a:endParaRPr lang="fr-FR"/>
          </a:p>
        </p:txBody>
      </p:sp>
    </p:spTree>
    <p:extLst>
      <p:ext uri="{BB962C8B-B14F-4D97-AF65-F5344CB8AC3E}">
        <p14:creationId xmlns:p14="http://schemas.microsoft.com/office/powerpoint/2010/main" val="216725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9A1621B-2830-4955-A034-3A61A76B51EF}"/>
              </a:ext>
            </a:extLst>
          </p:cNvPr>
          <p:cNvSpPr>
            <a:spLocks noGrp="1"/>
          </p:cNvSpPr>
          <p:nvPr>
            <p:ph type="dt" sz="half" idx="10"/>
          </p:nvPr>
        </p:nvSpPr>
        <p:spPr/>
        <p:txBody>
          <a:bodyPr/>
          <a:lstStyle>
            <a:lvl1pPr>
              <a:defRPr/>
            </a:lvl1pPr>
          </a:lstStyle>
          <a:p>
            <a:pPr>
              <a:defRPr/>
            </a:pPr>
            <a:fld id="{725DC4E9-86E1-4D95-9BD1-956EC926E156}" type="datetimeFigureOut">
              <a:rPr lang="fr-FR"/>
              <a:pPr>
                <a:defRPr/>
              </a:pPr>
              <a:t>22/09/2019</a:t>
            </a:fld>
            <a:endParaRPr lang="fr-FR"/>
          </a:p>
        </p:txBody>
      </p:sp>
      <p:sp>
        <p:nvSpPr>
          <p:cNvPr id="6" name="Espace réservé du pied de page 4">
            <a:extLst>
              <a:ext uri="{FF2B5EF4-FFF2-40B4-BE49-F238E27FC236}">
                <a16:creationId xmlns:a16="http://schemas.microsoft.com/office/drawing/2014/main" id="{5D1D2AE3-F675-48A7-B7AB-5564997718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71B591D-94FF-430A-8E1F-A7AA1E78BE9C}"/>
              </a:ext>
            </a:extLst>
          </p:cNvPr>
          <p:cNvSpPr>
            <a:spLocks noGrp="1"/>
          </p:cNvSpPr>
          <p:nvPr>
            <p:ph type="sldNum" sz="quarter" idx="12"/>
          </p:nvPr>
        </p:nvSpPr>
        <p:spPr/>
        <p:txBody>
          <a:bodyPr/>
          <a:lstStyle>
            <a:lvl1pPr>
              <a:defRPr/>
            </a:lvl1pPr>
          </a:lstStyle>
          <a:p>
            <a:pPr>
              <a:defRPr/>
            </a:pPr>
            <a:fld id="{A90CDECB-2E87-44A2-9DA9-ABCC067B40E5}" type="slidenum">
              <a:rPr lang="fr-FR"/>
              <a:pPr>
                <a:defRPr/>
              </a:pPr>
              <a:t>‹N°›</a:t>
            </a:fld>
            <a:endParaRPr lang="fr-FR"/>
          </a:p>
        </p:txBody>
      </p:sp>
    </p:spTree>
    <p:extLst>
      <p:ext uri="{BB962C8B-B14F-4D97-AF65-F5344CB8AC3E}">
        <p14:creationId xmlns:p14="http://schemas.microsoft.com/office/powerpoint/2010/main" val="88301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9442A79-B709-42BC-B519-CB1AE66432C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0E867C0D-F4A9-4EB1-95E3-F60F7DC81D5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2C30671-D528-4E89-9202-1F3F6377C69F}"/>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1160E1DB-EAFF-44F3-90E8-68C99D85EBBE}" type="datetimeFigureOut">
              <a:rPr lang="fr-FR"/>
              <a:pPr>
                <a:defRPr/>
              </a:pPr>
              <a:t>22/09/2019</a:t>
            </a:fld>
            <a:endParaRPr lang="fr-FR"/>
          </a:p>
        </p:txBody>
      </p:sp>
      <p:sp>
        <p:nvSpPr>
          <p:cNvPr id="5" name="Espace réservé du pied de page 4">
            <a:extLst>
              <a:ext uri="{FF2B5EF4-FFF2-40B4-BE49-F238E27FC236}">
                <a16:creationId xmlns:a16="http://schemas.microsoft.com/office/drawing/2014/main" id="{090CC7FF-CE14-4EC9-921F-D7010A5FA65E}"/>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fr-FR"/>
          </a:p>
        </p:txBody>
      </p:sp>
      <p:sp>
        <p:nvSpPr>
          <p:cNvPr id="6" name="Espace réservé du numéro de diapositive 5">
            <a:extLst>
              <a:ext uri="{FF2B5EF4-FFF2-40B4-BE49-F238E27FC236}">
                <a16:creationId xmlns:a16="http://schemas.microsoft.com/office/drawing/2014/main" id="{2EEE0C2C-FCBE-4C85-A8B3-A4898F3CE67A}"/>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pPr>
              <a:defRPr/>
            </a:pPr>
            <a:fld id="{14DFB50F-D4FD-4251-9A0C-71C660B1843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ache.media.eduscol.education.fr/file/SES/04/7/RA19_Lycee_G_SPE_SES_1ere_imperfections_marche_1173047.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francois.debesson@ac-orleans-tours.f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francois.debesson@ac-orleans-tours.f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mailto:francois.debesson@ac-orleans-tours.fr"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mailto:francois.debesson@ac-orleans-tours.fr"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mailto:francois.debesson@ac-orleans-tour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2E16F58-6034-4E5D-B51E-8AFECA9B5760}"/>
              </a:ext>
            </a:extLst>
          </p:cNvPr>
          <p:cNvSpPr txBox="1">
            <a:spLocks/>
          </p:cNvSpPr>
          <p:nvPr/>
        </p:nvSpPr>
        <p:spPr bwMode="auto">
          <a:xfrm>
            <a:off x="0" y="0"/>
            <a:ext cx="12192000" cy="972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200" b="1" dirty="0">
                <a:solidFill>
                  <a:schemeClr val="bg1"/>
                </a:solidFill>
              </a:rPr>
              <a:t>Comment les marchés imparfaitement</a:t>
            </a:r>
          </a:p>
          <a:p>
            <a:pPr eaLnBrk="1" hangingPunct="1"/>
            <a:r>
              <a:rPr lang="fr-FR" altLang="fr-FR" sz="3200" b="1" dirty="0">
                <a:solidFill>
                  <a:schemeClr val="bg1"/>
                </a:solidFill>
              </a:rPr>
              <a:t>concurrentiels fonctionne-t-il ?</a:t>
            </a:r>
          </a:p>
        </p:txBody>
      </p:sp>
      <p:sp>
        <p:nvSpPr>
          <p:cNvPr id="6" name="Sous-titre 2">
            <a:extLst>
              <a:ext uri="{FF2B5EF4-FFF2-40B4-BE49-F238E27FC236}">
                <a16:creationId xmlns:a16="http://schemas.microsoft.com/office/drawing/2014/main" id="{FA937234-6308-486F-82C5-66BB60508476}"/>
              </a:ext>
            </a:extLst>
          </p:cNvPr>
          <p:cNvSpPr txBox="1">
            <a:spLocks/>
          </p:cNvSpPr>
          <p:nvPr/>
        </p:nvSpPr>
        <p:spPr bwMode="auto">
          <a:xfrm>
            <a:off x="2064000" y="1620001"/>
            <a:ext cx="8064500" cy="197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2550" algn="just" eaLnBrk="1" hangingPunct="1">
              <a:lnSpc>
                <a:spcPct val="80000"/>
              </a:lnSpc>
              <a:buClr>
                <a:srgbClr val="FF0000"/>
              </a:buClr>
              <a:defRPr/>
            </a:pPr>
            <a:r>
              <a:rPr lang="fr-FR" sz="2800" b="1" dirty="0">
                <a:solidFill>
                  <a:schemeClr val="tx1"/>
                </a:solidFill>
              </a:rPr>
              <a:t>Objectif d’apprentissage :</a:t>
            </a:r>
          </a:p>
          <a:p>
            <a:pPr marL="82550" algn="just" eaLnBrk="1" hangingPunct="1">
              <a:lnSpc>
                <a:spcPct val="80000"/>
              </a:lnSpc>
              <a:buClr>
                <a:srgbClr val="FF0000"/>
              </a:buClr>
              <a:defRPr/>
            </a:pPr>
            <a:endParaRPr lang="fr-FR" sz="2800" b="1" dirty="0">
              <a:solidFill>
                <a:schemeClr val="tx1"/>
              </a:solidFill>
            </a:endParaRPr>
          </a:p>
          <a:p>
            <a:pPr marL="357188" indent="-274638" algn="just" eaLnBrk="1" hangingPunct="1">
              <a:lnSpc>
                <a:spcPct val="80000"/>
              </a:lnSpc>
              <a:buClr>
                <a:srgbClr val="FF0000"/>
              </a:buClr>
              <a:buFont typeface="Calibri" panose="020F0502020204030204" pitchFamily="34" charset="0"/>
              <a:buChar char="⁞"/>
              <a:defRPr/>
            </a:pPr>
            <a:r>
              <a:rPr lang="fr-FR" sz="2800" b="1" dirty="0">
                <a:solidFill>
                  <a:schemeClr val="tx1"/>
                </a:solidFill>
              </a:rPr>
              <a:t>Comprendre, à l’aide de représentations graphiques et/ou d’un exemple chiffré, que l’équilibre du monopole n’est pas efficace.</a:t>
            </a:r>
          </a:p>
        </p:txBody>
      </p:sp>
      <p:sp>
        <p:nvSpPr>
          <p:cNvPr id="9" name="Rectangle : coins arrondis 8">
            <a:extLst>
              <a:ext uri="{FF2B5EF4-FFF2-40B4-BE49-F238E27FC236}">
                <a16:creationId xmlns:a16="http://schemas.microsoft.com/office/drawing/2014/main" id="{A6A1BC95-1285-4A43-AD49-66BF404AE88C}"/>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588549195"/>
      </p:ext>
    </p:extLst>
  </p:cSld>
  <p:clrMapOvr>
    <a:masterClrMapping/>
  </p:clrMapOvr>
  <mc:AlternateContent xmlns:mc="http://schemas.openxmlformats.org/markup-compatibility/2006" xmlns:p14="http://schemas.microsoft.com/office/powerpoint/2010/main">
    <mc:Choice Requires="p14">
      <p:transition spd="slow" p14:dur="2000" advTm="7432"/>
    </mc:Choice>
    <mc:Fallback xmlns="">
      <p:transition spd="slow" advTm="743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2064000" y="1620000"/>
            <a:ext cx="8064500" cy="1362928"/>
          </a:xfrm>
        </p:spPr>
        <p:txBody>
          <a:bodyPr vert="horz" wrap="square" lIns="36000" tIns="36000" rIns="36000" bIns="36000" numCol="1" anchor="t" anchorCtr="0" compatLnSpc="1">
            <a:prstTxWarp prst="textNoShape">
              <a:avLst/>
            </a:prstTxWarp>
            <a:spAutoFit/>
          </a:bodyPr>
          <a:lstStyle/>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en situation de concurrence pure et parfaite</a:t>
            </a:r>
          </a:p>
          <a:p>
            <a:pPr marL="360363" indent="-268288" algn="just" eaLnBrk="1" hangingPunct="1">
              <a:lnSpc>
                <a:spcPct val="80000"/>
              </a:lnSpc>
              <a:buClr>
                <a:srgbClr val="FF0000"/>
              </a:buClr>
              <a:buFont typeface="Calibri" panose="020F0502020204030204" pitchFamily="34" charset="0"/>
              <a:buChar char="⁞"/>
              <a:defRPr/>
            </a:pPr>
            <a:r>
              <a:rPr lang="fr-FR" dirty="0">
                <a:solidFill>
                  <a:schemeClr val="tx1"/>
                </a:solidFill>
              </a:rPr>
              <a:t>Le surplus en situation de monopole</a:t>
            </a:r>
          </a:p>
        </p:txBody>
      </p:sp>
      <p:sp>
        <p:nvSpPr>
          <p:cNvPr id="6" name="Titre 1">
            <a:extLst>
              <a:ext uri="{FF2B5EF4-FFF2-40B4-BE49-F238E27FC236}">
                <a16:creationId xmlns:a16="http://schemas.microsoft.com/office/drawing/2014/main" id="{D8B0515C-E3B5-42CA-AED3-8D7E7A8108D9}"/>
              </a:ext>
            </a:extLst>
          </p:cNvPr>
          <p:cNvSpPr txBox="1">
            <a:spLocks/>
          </p:cNvSpPr>
          <p:nvPr/>
        </p:nvSpPr>
        <p:spPr bwMode="auto">
          <a:xfrm>
            <a:off x="0" y="0"/>
            <a:ext cx="12192000" cy="9720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altLang="fr-FR" sz="3200" b="1" dirty="0">
                <a:solidFill>
                  <a:schemeClr val="bg1"/>
                </a:solidFill>
              </a:rPr>
              <a:t>Comment les marchés imparfaitement</a:t>
            </a:r>
          </a:p>
          <a:p>
            <a:pPr eaLnBrk="1" hangingPunct="1"/>
            <a:r>
              <a:rPr lang="fr-FR" altLang="fr-FR" sz="3200" b="1" dirty="0">
                <a:solidFill>
                  <a:schemeClr val="bg1"/>
                </a:solidFill>
              </a:rPr>
              <a:t>concurrentiels fonctionne-t-il ?</a:t>
            </a:r>
          </a:p>
        </p:txBody>
      </p:sp>
      <p:sp>
        <p:nvSpPr>
          <p:cNvPr id="7" name="Rectangle : coins arrondis 6">
            <a:extLst>
              <a:ext uri="{FF2B5EF4-FFF2-40B4-BE49-F238E27FC236}">
                <a16:creationId xmlns:a16="http://schemas.microsoft.com/office/drawing/2014/main" id="{1F53E8D6-ADF4-47BD-A706-14A2E631D6B2}"/>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F6849049-157B-4327-8986-9C1DEAC38F32}"/>
              </a:ext>
            </a:extLst>
          </p:cNvPr>
          <p:cNvSpPr>
            <a:spLocks noGrp="1"/>
          </p:cNvSpPr>
          <p:nvPr>
            <p:ph type="ctrTitle"/>
          </p:nvPr>
        </p:nvSpPr>
        <p:spPr>
          <a:xfrm>
            <a:off x="0" y="0"/>
            <a:ext cx="12144672" cy="648000"/>
          </a:xfrm>
          <a:solidFill>
            <a:schemeClr val="tx1">
              <a:lumMod val="65000"/>
              <a:lumOff val="35000"/>
            </a:schemeClr>
          </a:solidFill>
        </p:spPr>
        <p:txBody>
          <a:bodyPr vert="horz" wrap="square" lIns="36000" tIns="36000" rIns="36000" bIns="36000" numCol="1" anchor="ctr" anchorCtr="0" compatLnSpc="1">
            <a:prstTxWarp prst="textNoShape">
              <a:avLst/>
            </a:prstTxWarp>
          </a:bodyPr>
          <a:lstStyle/>
          <a:p>
            <a:pPr lvl="0" eaLnBrk="1" hangingPunct="1"/>
            <a:r>
              <a:rPr lang="fr-FR" altLang="fr-FR" sz="3200" b="1" dirty="0">
                <a:solidFill>
                  <a:prstClr val="white"/>
                </a:solidFill>
                <a:ea typeface="+mn-ea"/>
                <a:cs typeface="Arial" panose="020B0604020202020204" pitchFamily="34" charset="0"/>
              </a:rPr>
              <a:t>L’équilibre du monopole n’est pas efficace</a:t>
            </a:r>
          </a:p>
        </p:txBody>
      </p:sp>
      <p:sp>
        <p:nvSpPr>
          <p:cNvPr id="2051" name="Sous-titre 2">
            <a:extLst>
              <a:ext uri="{FF2B5EF4-FFF2-40B4-BE49-F238E27FC236}">
                <a16:creationId xmlns:a16="http://schemas.microsoft.com/office/drawing/2014/main" id="{77347555-07F4-4019-8ED4-99B79E393C02}"/>
              </a:ext>
            </a:extLst>
          </p:cNvPr>
          <p:cNvSpPr>
            <a:spLocks noGrp="1"/>
          </p:cNvSpPr>
          <p:nvPr>
            <p:ph type="subTitle" idx="1"/>
          </p:nvPr>
        </p:nvSpPr>
        <p:spPr>
          <a:xfrm>
            <a:off x="1672960" y="1620000"/>
            <a:ext cx="8815529" cy="3027358"/>
          </a:xfrm>
        </p:spPr>
        <p:txBody>
          <a:bodyPr vert="horz" wrap="square" lIns="36000" tIns="36000" rIns="36000" bIns="36000" numCol="1" anchor="t" anchorCtr="0" compatLnSpc="1">
            <a:prstTxWarp prst="textNoShape">
              <a:avLst/>
            </a:prstTxWarp>
            <a:spAutoFit/>
          </a:bodyPr>
          <a:lstStyle/>
          <a:p>
            <a:pPr algn="just"/>
            <a:r>
              <a:rPr lang="fr-FR" dirty="0">
                <a:solidFill>
                  <a:schemeClr val="tx1"/>
                </a:solidFill>
              </a:rPr>
              <a:t>Conduisant à un niveau de prix supérieur et à un niveau de production inférieur à ceux qui résulteraient de la concurrence parfaite, l’existence d’un monopole est, de façon générale, néfaste pour la société dans son ensemble, ce que l’on peut mettre en évidence avec la notion de surplus.</a:t>
            </a:r>
            <a:endParaRPr lang="fr-FR" sz="2400" b="1" dirty="0">
              <a:solidFill>
                <a:schemeClr val="tx1"/>
              </a:solidFill>
            </a:endParaRPr>
          </a:p>
        </p:txBody>
      </p:sp>
      <p:sp>
        <p:nvSpPr>
          <p:cNvPr id="2" name="ZoneTexte 1">
            <a:extLst>
              <a:ext uri="{FF2B5EF4-FFF2-40B4-BE49-F238E27FC236}">
                <a16:creationId xmlns:a16="http://schemas.microsoft.com/office/drawing/2014/main" id="{54814CF1-8CC3-420A-BC5C-D3734B10F141}"/>
              </a:ext>
            </a:extLst>
          </p:cNvPr>
          <p:cNvSpPr txBox="1"/>
          <p:nvPr/>
        </p:nvSpPr>
        <p:spPr>
          <a:xfrm>
            <a:off x="1672959" y="4869160"/>
            <a:ext cx="8815528" cy="923330"/>
          </a:xfrm>
          <a:prstGeom prst="rect">
            <a:avLst/>
          </a:prstGeom>
          <a:noFill/>
        </p:spPr>
        <p:txBody>
          <a:bodyPr wrap="square" rtlCol="0">
            <a:spAutoFit/>
          </a:bodyPr>
          <a:lstStyle/>
          <a:p>
            <a:r>
              <a:rPr lang="fr-FR" dirty="0">
                <a:solidFill>
                  <a:srgbClr val="898989"/>
                </a:solidFill>
                <a:latin typeface="+mj-lt"/>
              </a:rPr>
              <a:t>L’exemple utilisé ici est celui de la fiche </a:t>
            </a:r>
            <a:r>
              <a:rPr lang="fr-FR" dirty="0" err="1">
                <a:solidFill>
                  <a:srgbClr val="898989"/>
                </a:solidFill>
                <a:latin typeface="+mj-lt"/>
              </a:rPr>
              <a:t>Eduscol</a:t>
            </a:r>
            <a:r>
              <a:rPr lang="fr-FR" dirty="0">
                <a:solidFill>
                  <a:srgbClr val="898989"/>
                </a:solidFill>
                <a:latin typeface="+mj-lt"/>
              </a:rPr>
              <a:t>  </a:t>
            </a:r>
            <a:r>
              <a:rPr lang="fr-FR" i="1" dirty="0">
                <a:solidFill>
                  <a:srgbClr val="898989"/>
                </a:solidFill>
                <a:latin typeface="+mj-lt"/>
                <a:hlinkClick r:id="rId3"/>
              </a:rPr>
              <a:t>Comment les marchés imparfaitement</a:t>
            </a:r>
          </a:p>
          <a:p>
            <a:r>
              <a:rPr lang="fr-FR" i="1" dirty="0">
                <a:solidFill>
                  <a:srgbClr val="898989"/>
                </a:solidFill>
                <a:latin typeface="+mj-lt"/>
                <a:hlinkClick r:id="rId3"/>
              </a:rPr>
              <a:t>concurrentiels fonctionne-t-il ?</a:t>
            </a:r>
            <a:endParaRPr lang="fr-FR" i="1" dirty="0">
              <a:solidFill>
                <a:srgbClr val="898989"/>
              </a:solidFill>
              <a:latin typeface="+mj-lt"/>
            </a:endParaRPr>
          </a:p>
          <a:p>
            <a:endParaRPr lang="fr-FR" dirty="0">
              <a:solidFill>
                <a:srgbClr val="898989"/>
              </a:solidFill>
              <a:latin typeface="+mj-lt"/>
            </a:endParaRPr>
          </a:p>
        </p:txBody>
      </p:sp>
      <p:sp>
        <p:nvSpPr>
          <p:cNvPr id="8" name="Rectangle : coins arrondis 7">
            <a:extLst>
              <a:ext uri="{FF2B5EF4-FFF2-40B4-BE49-F238E27FC236}">
                <a16:creationId xmlns:a16="http://schemas.microsoft.com/office/drawing/2014/main" id="{80EE8369-C350-4802-AA88-42FD5EBD76D4}"/>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3802031906"/>
      </p:ext>
    </p:extLst>
  </p:cSld>
  <p:clrMapOvr>
    <a:masterClrMapping/>
  </p:clrMapOvr>
  <mc:AlternateContent xmlns:mc="http://schemas.openxmlformats.org/markup-compatibility/2006" xmlns:p14="http://schemas.microsoft.com/office/powerpoint/2010/main">
    <mc:Choice Requires="p14">
      <p:transition spd="slow" p14:dur="2000" advTm="10592"/>
    </mc:Choice>
    <mc:Fallback xmlns="">
      <p:transition spd="slow" advTm="105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25692C67-31B4-471A-8AC9-6AD553835B3F}"/>
              </a:ext>
            </a:extLst>
          </p:cNvPr>
          <p:cNvSpPr>
            <a:spLocks noGrp="1"/>
          </p:cNvSpPr>
          <p:nvPr>
            <p:ph type="ctrTitle"/>
          </p:nvPr>
        </p:nvSpPr>
        <p:spPr>
          <a:xfrm>
            <a:off x="0" y="-27385"/>
            <a:ext cx="12192000" cy="648000"/>
          </a:xfrm>
          <a:solidFill>
            <a:schemeClr val="tx1">
              <a:lumMod val="65000"/>
              <a:lumOff val="35000"/>
            </a:schemeClr>
          </a:solidFill>
        </p:spPr>
        <p:txBody>
          <a:bodyPr vert="horz" wrap="square" lIns="36000" tIns="36000" rIns="36000" bIns="36000" numCol="1" anchor="ctr" anchorCtr="0" compatLnSpc="1">
            <a:prstTxWarp prst="textNoShape">
              <a:avLst/>
            </a:prstTxWarp>
            <a:spAutoFit/>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graphicFrame>
        <p:nvGraphicFramePr>
          <p:cNvPr id="5" name="Tableau 4">
            <a:extLst>
              <a:ext uri="{FF2B5EF4-FFF2-40B4-BE49-F238E27FC236}">
                <a16:creationId xmlns:a16="http://schemas.microsoft.com/office/drawing/2014/main" id="{249EE6F8-0AE0-4ACF-9771-E9CA794B4DE0}"/>
              </a:ext>
            </a:extLst>
          </p:cNvPr>
          <p:cNvGraphicFramePr>
            <a:graphicFrameLocks noGrp="1"/>
          </p:cNvGraphicFramePr>
          <p:nvPr>
            <p:extLst>
              <p:ext uri="{D42A27DB-BD31-4B8C-83A1-F6EECF244321}">
                <p14:modId xmlns:p14="http://schemas.microsoft.com/office/powerpoint/2010/main" val="2227596427"/>
              </p:ext>
            </p:extLst>
          </p:nvPr>
        </p:nvGraphicFramePr>
        <p:xfrm>
          <a:off x="3191805" y="958770"/>
          <a:ext cx="6095862" cy="5280583"/>
        </p:xfrm>
        <a:graphic>
          <a:graphicData uri="http://schemas.openxmlformats.org/drawingml/2006/table">
            <a:tbl>
              <a:tblPr/>
              <a:tblGrid>
                <a:gridCol w="1055862">
                  <a:extLst>
                    <a:ext uri="{9D8B030D-6E8A-4147-A177-3AD203B41FA5}">
                      <a16:colId xmlns:a16="http://schemas.microsoft.com/office/drawing/2014/main" val="2049850439"/>
                    </a:ext>
                  </a:extLst>
                </a:gridCol>
                <a:gridCol w="2520000">
                  <a:extLst>
                    <a:ext uri="{9D8B030D-6E8A-4147-A177-3AD203B41FA5}">
                      <a16:colId xmlns:a16="http://schemas.microsoft.com/office/drawing/2014/main" val="20000"/>
                    </a:ext>
                  </a:extLst>
                </a:gridCol>
                <a:gridCol w="2520000">
                  <a:extLst>
                    <a:ext uri="{9D8B030D-6E8A-4147-A177-3AD203B41FA5}">
                      <a16:colId xmlns:a16="http://schemas.microsoft.com/office/drawing/2014/main" val="20001"/>
                    </a:ext>
                  </a:extLst>
                </a:gridCol>
              </a:tblGrid>
              <a:tr h="4800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Prix</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Quantités offertes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800" b="1" i="0" u="none" strike="noStrike" kern="1200" baseline="0" dirty="0">
                          <a:solidFill>
                            <a:schemeClr val="tx1"/>
                          </a:solidFill>
                          <a:latin typeface="+mn-lt"/>
                          <a:ea typeface="+mn-ea"/>
                          <a:cs typeface="+mn-cs"/>
                        </a:rPr>
                        <a:t>Quantités demandées</a:t>
                      </a:r>
                      <a:endPar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0053">
                <a:tc>
                  <a:txBody>
                    <a:bodyPr/>
                    <a:lstStyle/>
                    <a:p>
                      <a:pPr marL="357188"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57188"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93340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840627"/>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7081866"/>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9</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303320"/>
                  </a:ext>
                </a:extLst>
              </a:tr>
              <a:tr h="480053">
                <a:tc>
                  <a:txBody>
                    <a:bodyPr/>
                    <a:lstStyle/>
                    <a:p>
                      <a:pPr marL="36000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6000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000000"/>
                          </a:solidFill>
                          <a:effectLst/>
                          <a:latin typeface="Arial" charset="0"/>
                          <a:ea typeface="Calibri" pitchFamily="34" charset="0"/>
                          <a:cs typeface="Times New Roman" pitchFamily="18" charset="0"/>
                        </a:rPr>
                        <a:t>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961818"/>
                  </a:ext>
                </a:extLst>
              </a:tr>
            </a:tbl>
          </a:graphicData>
        </a:graphic>
      </p:graphicFrame>
      <p:sp>
        <p:nvSpPr>
          <p:cNvPr id="7" name="Rectangle : coins arrondis 6">
            <a:extLst>
              <a:ext uri="{FF2B5EF4-FFF2-40B4-BE49-F238E27FC236}">
                <a16:creationId xmlns:a16="http://schemas.microsoft.com/office/drawing/2014/main" id="{A921C324-2591-41FF-8F06-6DAEEC6B41AA}"/>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3"/>
              </a:rPr>
              <a:t>François Debesson</a:t>
            </a:r>
            <a:endParaRPr lang="fr-FR" sz="1200" dirty="0">
              <a:solidFill>
                <a:schemeClr val="tx1"/>
              </a:solidFill>
            </a:endParaRPr>
          </a:p>
          <a:p>
            <a:pPr algn="ctr"/>
            <a:endParaRPr lang="fr-FR" dirty="0"/>
          </a:p>
        </p:txBody>
      </p:sp>
    </p:spTree>
    <p:extLst>
      <p:ext uri="{BB962C8B-B14F-4D97-AF65-F5344CB8AC3E}">
        <p14:creationId xmlns:p14="http://schemas.microsoft.com/office/powerpoint/2010/main" val="1959813556"/>
      </p:ext>
    </p:extLst>
  </p:cSld>
  <p:clrMapOvr>
    <a:masterClrMapping/>
  </p:clrMapOvr>
  <mc:AlternateContent xmlns:mc="http://schemas.openxmlformats.org/markup-compatibility/2006" xmlns:p14="http://schemas.microsoft.com/office/powerpoint/2010/main">
    <mc:Choice Requires="p14">
      <p:transition spd="slow" p14:dur="2000" advTm="15332"/>
    </mc:Choice>
    <mc:Fallback xmlns="">
      <p:transition spd="slow" advTm="153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Le surplus en situation de concurrence</a:t>
            </a:r>
            <a:endParaRPr lang="fr-FR" altLang="fr-FR" sz="3600" b="1" dirty="0">
              <a:solidFill>
                <a:schemeClr val="bg1"/>
              </a:solidFill>
            </a:endParaRPr>
          </a:p>
        </p:txBody>
      </p:sp>
      <p:sp>
        <p:nvSpPr>
          <p:cNvPr id="57" name="ZoneTexte 56">
            <a:extLst>
              <a:ext uri="{FF2B5EF4-FFF2-40B4-BE49-F238E27FC236}">
                <a16:creationId xmlns:a16="http://schemas.microsoft.com/office/drawing/2014/main" id="{6CD54B7E-BCB3-4660-AC79-4653F2A3266B}"/>
              </a:ext>
            </a:extLst>
          </p:cNvPr>
          <p:cNvSpPr txBox="1">
            <a:spLocks noChangeArrowheads="1"/>
          </p:cNvSpPr>
          <p:nvPr/>
        </p:nvSpPr>
        <p:spPr bwMode="auto">
          <a:xfrm>
            <a:off x="3521640" y="2174698"/>
            <a:ext cx="1815069"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chemeClr val="bg1"/>
                </a:solidFill>
              </a:rPr>
              <a:t>Surplus des consommateurs</a:t>
            </a: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dirty="0"/>
                <a:t>échangée</a:t>
              </a:r>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367200" y="746852"/>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1" y="3420000"/>
            <a:ext cx="280494"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0" name="ZoneTexte 159">
            <a:extLst>
              <a:ext uri="{FF2B5EF4-FFF2-40B4-BE49-F238E27FC236}">
                <a16:creationId xmlns:a16="http://schemas.microsoft.com/office/drawing/2014/main" id="{3C6F3FD1-DA4F-45AA-AD9C-0722E714DB66}"/>
              </a:ext>
            </a:extLst>
          </p:cNvPr>
          <p:cNvSpPr txBox="1">
            <a:spLocks noChangeArrowheads="1"/>
          </p:cNvSpPr>
          <p:nvPr/>
        </p:nvSpPr>
        <p:spPr bwMode="auto">
          <a:xfrm>
            <a:off x="3606408" y="4026765"/>
            <a:ext cx="1815069" cy="688256"/>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chemeClr val="bg1"/>
                </a:solidFill>
              </a:rPr>
              <a:t>Surplus des producteurs</a:t>
            </a: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163" name="Connecteur droit 162">
            <a:extLst>
              <a:ext uri="{FF2B5EF4-FFF2-40B4-BE49-F238E27FC236}">
                <a16:creationId xmlns:a16="http://schemas.microsoft.com/office/drawing/2014/main" id="{3AD15EBB-BB09-44FD-B0FE-7F0DD3639896}"/>
              </a:ext>
            </a:extLst>
          </p:cNvPr>
          <p:cNvCxnSpPr>
            <a:cxnSpLocks/>
          </p:cNvCxnSpPr>
          <p:nvPr/>
        </p:nvCxnSpPr>
        <p:spPr>
          <a:xfrm flipV="1">
            <a:off x="8302939" y="3163687"/>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64" name="Rectangle 163">
            <a:extLst>
              <a:ext uri="{FF2B5EF4-FFF2-40B4-BE49-F238E27FC236}">
                <a16:creationId xmlns:a16="http://schemas.microsoft.com/office/drawing/2014/main" id="{C3FC0E2A-4E80-4D15-BF2D-D45880C25976}"/>
              </a:ext>
            </a:extLst>
          </p:cNvPr>
          <p:cNvSpPr/>
          <p:nvPr/>
        </p:nvSpPr>
        <p:spPr>
          <a:xfrm>
            <a:off x="8867165" y="2939941"/>
            <a:ext cx="2909187" cy="646331"/>
          </a:xfrm>
          <a:prstGeom prst="rect">
            <a:avLst/>
          </a:prstGeom>
        </p:spPr>
        <p:txBody>
          <a:bodyPr wrap="square">
            <a:spAutoFit/>
          </a:bodyPr>
          <a:lstStyle/>
          <a:p>
            <a:r>
              <a:rPr lang="fr-FR" b="1" dirty="0">
                <a:solidFill>
                  <a:srgbClr val="7030A0"/>
                </a:solidFill>
                <a:latin typeface="+mj-lt"/>
              </a:rPr>
              <a:t>Équilibre en situation de concurrence pure et parfaite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Le surplus en situation de monopole</a:t>
            </a:r>
            <a:endParaRPr lang="fr-FR" altLang="fr-FR" sz="3600" b="1" dirty="0">
              <a:solidFill>
                <a:schemeClr val="bg1"/>
              </a:solidFill>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dirty="0"/>
                <a:t>échangée</a:t>
              </a:r>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425290" y="798474"/>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0" y="3420000"/>
            <a:ext cx="321917"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71" name="Connecteur droit 70">
            <a:extLst>
              <a:ext uri="{FF2B5EF4-FFF2-40B4-BE49-F238E27FC236}">
                <a16:creationId xmlns:a16="http://schemas.microsoft.com/office/drawing/2014/main" id="{209A9496-8E00-43A5-81CF-F5E04F4E021D}"/>
              </a:ext>
            </a:extLst>
          </p:cNvPr>
          <p:cNvCxnSpPr>
            <a:cxnSpLocks/>
          </p:cNvCxnSpPr>
          <p:nvPr/>
        </p:nvCxnSpPr>
        <p:spPr>
          <a:xfrm>
            <a:off x="3372536" y="2693153"/>
            <a:ext cx="2723464"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2" name="Connecteur droit 71">
            <a:extLst>
              <a:ext uri="{FF2B5EF4-FFF2-40B4-BE49-F238E27FC236}">
                <a16:creationId xmlns:a16="http://schemas.microsoft.com/office/drawing/2014/main" id="{883257C9-A1A9-4B8C-8E66-895D21C0D3EE}"/>
              </a:ext>
            </a:extLst>
          </p:cNvPr>
          <p:cNvCxnSpPr>
            <a:cxnSpLocks/>
          </p:cNvCxnSpPr>
          <p:nvPr/>
        </p:nvCxnSpPr>
        <p:spPr>
          <a:xfrm>
            <a:off x="6156000" y="2708920"/>
            <a:ext cx="0" cy="3710717"/>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4" name="Connecteur droit 73">
            <a:extLst>
              <a:ext uri="{FF2B5EF4-FFF2-40B4-BE49-F238E27FC236}">
                <a16:creationId xmlns:a16="http://schemas.microsoft.com/office/drawing/2014/main" id="{890656B4-F64F-4DE2-9309-7A37DBC3B89D}"/>
              </a:ext>
            </a:extLst>
          </p:cNvPr>
          <p:cNvCxnSpPr>
            <a:cxnSpLocks/>
          </p:cNvCxnSpPr>
          <p:nvPr/>
        </p:nvCxnSpPr>
        <p:spPr>
          <a:xfrm flipV="1">
            <a:off x="8800747" y="3160054"/>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75" name="Rectangle 74">
            <a:extLst>
              <a:ext uri="{FF2B5EF4-FFF2-40B4-BE49-F238E27FC236}">
                <a16:creationId xmlns:a16="http://schemas.microsoft.com/office/drawing/2014/main" id="{211EF06E-EA4A-48DE-9607-E3BF7B8A6BFD}"/>
              </a:ext>
            </a:extLst>
          </p:cNvPr>
          <p:cNvSpPr/>
          <p:nvPr/>
        </p:nvSpPr>
        <p:spPr>
          <a:xfrm>
            <a:off x="9347497" y="2948985"/>
            <a:ext cx="2702109" cy="646331"/>
          </a:xfrm>
          <a:prstGeom prst="rect">
            <a:avLst/>
          </a:prstGeom>
        </p:spPr>
        <p:txBody>
          <a:bodyPr wrap="square">
            <a:spAutoFit/>
          </a:bodyPr>
          <a:lstStyle/>
          <a:p>
            <a:r>
              <a:rPr lang="fr-FR" b="1" dirty="0">
                <a:solidFill>
                  <a:srgbClr val="7030A0"/>
                </a:solidFill>
                <a:latin typeface="+mj-lt"/>
              </a:rPr>
              <a:t>Situation de concurrence</a:t>
            </a:r>
          </a:p>
          <a:p>
            <a:r>
              <a:rPr lang="fr-FR" b="1" dirty="0">
                <a:solidFill>
                  <a:srgbClr val="7030A0"/>
                </a:solidFill>
                <a:latin typeface="+mj-lt"/>
              </a:rPr>
              <a:t>Pure et parfaite</a:t>
            </a:r>
          </a:p>
        </p:txBody>
      </p:sp>
      <p:cxnSp>
        <p:nvCxnSpPr>
          <p:cNvPr id="76" name="Connecteur droit 75">
            <a:extLst>
              <a:ext uri="{FF2B5EF4-FFF2-40B4-BE49-F238E27FC236}">
                <a16:creationId xmlns:a16="http://schemas.microsoft.com/office/drawing/2014/main" id="{FE0217BE-7A00-4579-8FF4-F25ED9ADB7D1}"/>
              </a:ext>
            </a:extLst>
          </p:cNvPr>
          <p:cNvCxnSpPr>
            <a:cxnSpLocks/>
          </p:cNvCxnSpPr>
          <p:nvPr/>
        </p:nvCxnSpPr>
        <p:spPr>
          <a:xfrm flipV="1">
            <a:off x="8832251" y="3848776"/>
            <a:ext cx="628267" cy="900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7" name="Rectangle 76">
            <a:extLst>
              <a:ext uri="{FF2B5EF4-FFF2-40B4-BE49-F238E27FC236}">
                <a16:creationId xmlns:a16="http://schemas.microsoft.com/office/drawing/2014/main" id="{96D27856-9C71-45DE-A7B9-94D3A5AD21DD}"/>
              </a:ext>
            </a:extLst>
          </p:cNvPr>
          <p:cNvSpPr/>
          <p:nvPr/>
        </p:nvSpPr>
        <p:spPr>
          <a:xfrm>
            <a:off x="9377022" y="3625284"/>
            <a:ext cx="2477640" cy="369332"/>
          </a:xfrm>
          <a:prstGeom prst="rect">
            <a:avLst/>
          </a:prstGeom>
        </p:spPr>
        <p:txBody>
          <a:bodyPr wrap="square">
            <a:spAutoFit/>
          </a:bodyPr>
          <a:lstStyle/>
          <a:p>
            <a:r>
              <a:rPr lang="fr-FR" b="1" dirty="0">
                <a:latin typeface="+mj-lt"/>
              </a:rPr>
              <a:t>Situation de monopole</a:t>
            </a:r>
          </a:p>
        </p:txBody>
      </p:sp>
      <p:sp>
        <p:nvSpPr>
          <p:cNvPr id="90" name="ZoneTexte 89">
            <a:extLst>
              <a:ext uri="{FF2B5EF4-FFF2-40B4-BE49-F238E27FC236}">
                <a16:creationId xmlns:a16="http://schemas.microsoft.com/office/drawing/2014/main" id="{287A3F59-D165-4084-8EF7-52A56E24404C}"/>
              </a:ext>
            </a:extLst>
          </p:cNvPr>
          <p:cNvSpPr txBox="1"/>
          <p:nvPr/>
        </p:nvSpPr>
        <p:spPr>
          <a:xfrm>
            <a:off x="2999656" y="2503929"/>
            <a:ext cx="321917" cy="276999"/>
          </a:xfrm>
          <a:prstGeom prst="rect">
            <a:avLst/>
          </a:prstGeom>
          <a:noFill/>
        </p:spPr>
        <p:txBody>
          <a:bodyPr wrap="square" lIns="0" tIns="0" rIns="0" bIns="0" rtlCol="0">
            <a:spAutoFit/>
          </a:bodyPr>
          <a:lstStyle/>
          <a:p>
            <a:pPr algn="ctr"/>
            <a:r>
              <a:rPr lang="fr-FR" b="1" dirty="0"/>
              <a:t>P</a:t>
            </a:r>
            <a:r>
              <a:rPr lang="fr-FR" b="1" baseline="30000" dirty="0"/>
              <a:t>m</a:t>
            </a:r>
          </a:p>
        </p:txBody>
      </p:sp>
      <p:sp>
        <p:nvSpPr>
          <p:cNvPr id="91" name="ZoneTexte 90">
            <a:extLst>
              <a:ext uri="{FF2B5EF4-FFF2-40B4-BE49-F238E27FC236}">
                <a16:creationId xmlns:a16="http://schemas.microsoft.com/office/drawing/2014/main" id="{412B8578-AC0A-475A-A52D-F4950A9F80B1}"/>
              </a:ext>
            </a:extLst>
          </p:cNvPr>
          <p:cNvSpPr txBox="1"/>
          <p:nvPr/>
        </p:nvSpPr>
        <p:spPr>
          <a:xfrm>
            <a:off x="5884483" y="6389551"/>
            <a:ext cx="321917" cy="276999"/>
          </a:xfrm>
          <a:prstGeom prst="rect">
            <a:avLst/>
          </a:prstGeom>
          <a:noFill/>
        </p:spPr>
        <p:txBody>
          <a:bodyPr wrap="square" lIns="0" tIns="0" rIns="0" bIns="0" rtlCol="0">
            <a:spAutoFit/>
          </a:bodyPr>
          <a:lstStyle/>
          <a:p>
            <a:pPr algn="ctr"/>
            <a:r>
              <a:rPr lang="fr-FR" b="1" dirty="0" err="1"/>
              <a:t>Q</a:t>
            </a:r>
            <a:r>
              <a:rPr lang="fr-FR" b="1" baseline="30000" dirty="0" err="1"/>
              <a:t>m</a:t>
            </a:r>
            <a:endParaRPr lang="fr-FR" b="1" baseline="30000" dirty="0"/>
          </a:p>
        </p:txBody>
      </p:sp>
      <p:sp>
        <p:nvSpPr>
          <p:cNvPr id="93" name="Rectangle 92">
            <a:extLst>
              <a:ext uri="{FF2B5EF4-FFF2-40B4-BE49-F238E27FC236}">
                <a16:creationId xmlns:a16="http://schemas.microsoft.com/office/drawing/2014/main" id="{44F4650D-BD41-4E83-9A7F-04B65538E2C0}"/>
              </a:ext>
            </a:extLst>
          </p:cNvPr>
          <p:cNvSpPr/>
          <p:nvPr/>
        </p:nvSpPr>
        <p:spPr>
          <a:xfrm>
            <a:off x="-1" y="2572522"/>
            <a:ext cx="2757093" cy="1200329"/>
          </a:xfrm>
          <a:prstGeom prst="rect">
            <a:avLst/>
          </a:prstGeom>
        </p:spPr>
        <p:txBody>
          <a:bodyPr wrap="square">
            <a:spAutoFit/>
          </a:bodyPr>
          <a:lstStyle/>
          <a:p>
            <a:r>
              <a:rPr lang="fr-FR" b="1" dirty="0">
                <a:latin typeface="+mj-lt"/>
              </a:rPr>
              <a:t>Le prix de monopole (Pm) est supérieur au prix d’équilibre sur un marché concurrentiel (</a:t>
            </a:r>
            <a:r>
              <a:rPr lang="fr-FR" b="1" dirty="0">
                <a:solidFill>
                  <a:srgbClr val="7030A0"/>
                </a:solidFill>
                <a:latin typeface="+mj-lt"/>
              </a:rPr>
              <a:t>Pc</a:t>
            </a:r>
            <a:r>
              <a:rPr lang="fr-FR" b="1" dirty="0">
                <a:latin typeface="+mj-lt"/>
              </a:rPr>
              <a:t>).</a:t>
            </a:r>
          </a:p>
        </p:txBody>
      </p:sp>
    </p:spTree>
    <p:custDataLst>
      <p:tags r:id="rId1"/>
    </p:custDataLst>
    <p:extLst>
      <p:ext uri="{BB962C8B-B14F-4D97-AF65-F5344CB8AC3E}">
        <p14:creationId xmlns:p14="http://schemas.microsoft.com/office/powerpoint/2010/main" val="647677032"/>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iangle isocèle 18">
            <a:extLst>
              <a:ext uri="{FF2B5EF4-FFF2-40B4-BE49-F238E27FC236}">
                <a16:creationId xmlns:a16="http://schemas.microsoft.com/office/drawing/2014/main" id="{5AC82231-6A6B-417C-9293-A8635799B2E1}"/>
              </a:ext>
            </a:extLst>
          </p:cNvPr>
          <p:cNvSpPr/>
          <p:nvPr/>
        </p:nvSpPr>
        <p:spPr>
          <a:xfrm>
            <a:off x="3372536" y="763051"/>
            <a:ext cx="3903683" cy="2790000"/>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Lst>
            <a:ahLst/>
            <a:cxnLst>
              <a:cxn ang="0">
                <a:pos x="connsiteX0" y="connsiteY0"/>
              </a:cxn>
              <a:cxn ang="0">
                <a:pos x="connsiteX1" y="connsiteY1"/>
              </a:cxn>
              <a:cxn ang="0">
                <a:pos x="connsiteX2" y="connsiteY2"/>
              </a:cxn>
              <a:cxn ang="0">
                <a:pos x="connsiteX3" y="connsiteY3"/>
              </a:cxn>
            </a:cxnLst>
            <a:rect l="l" t="t" r="r" b="b"/>
            <a:pathLst>
              <a:path w="3903683" h="2838275">
                <a:moveTo>
                  <a:pt x="0" y="2837598"/>
                </a:moveTo>
                <a:cubicBezTo>
                  <a:pt x="3877" y="1905817"/>
                  <a:pt x="12414" y="931781"/>
                  <a:pt x="16291" y="0"/>
                </a:cubicBezTo>
                <a:lnTo>
                  <a:pt x="3903683" y="2838275"/>
                </a:lnTo>
                <a:lnTo>
                  <a:pt x="0" y="28375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47" name="Titre 1">
            <a:extLst>
              <a:ext uri="{FF2B5EF4-FFF2-40B4-BE49-F238E27FC236}">
                <a16:creationId xmlns:a16="http://schemas.microsoft.com/office/drawing/2014/main" id="{27BD131E-F6B4-44F0-A2E5-4F42B7254C45}"/>
              </a:ext>
            </a:extLst>
          </p:cNvPr>
          <p:cNvSpPr>
            <a:spLocks noGrp="1"/>
          </p:cNvSpPr>
          <p:nvPr>
            <p:ph type="ctrTitle"/>
          </p:nvPr>
        </p:nvSpPr>
        <p:spPr>
          <a:xfrm>
            <a:off x="0" y="0"/>
            <a:ext cx="12192000" cy="648000"/>
          </a:xfrm>
          <a:solidFill>
            <a:schemeClr val="tx1">
              <a:lumMod val="65000"/>
              <a:lumOff val="35000"/>
            </a:schemeClr>
          </a:solidFill>
        </p:spPr>
        <p:txBody>
          <a:bodyPr/>
          <a:lstStyle/>
          <a:p>
            <a:pPr eaLnBrk="1" hangingPunct="1"/>
            <a:r>
              <a:rPr lang="fr-FR" altLang="fr-FR" sz="3600" b="1" dirty="0">
                <a:solidFill>
                  <a:prstClr val="white"/>
                </a:solidFill>
                <a:cs typeface="Arial" panose="020B0604020202020204" pitchFamily="34" charset="0"/>
              </a:rPr>
              <a:t>L’équilibre du monopole n’est pas efficace</a:t>
            </a:r>
            <a:endParaRPr lang="fr-FR" altLang="fr-FR" sz="3600" b="1" dirty="0">
              <a:solidFill>
                <a:schemeClr val="bg1"/>
              </a:solidFill>
            </a:endParaRPr>
          </a:p>
        </p:txBody>
      </p:sp>
      <p:sp>
        <p:nvSpPr>
          <p:cNvPr id="13" name="Rectangle : coins arrondis 12">
            <a:extLst>
              <a:ext uri="{FF2B5EF4-FFF2-40B4-BE49-F238E27FC236}">
                <a16:creationId xmlns:a16="http://schemas.microsoft.com/office/drawing/2014/main" id="{5FEA5990-5B51-4CCA-B1F6-9E51FB487D2F}"/>
              </a:ext>
            </a:extLst>
          </p:cNvPr>
          <p:cNvSpPr/>
          <p:nvPr/>
        </p:nvSpPr>
        <p:spPr>
          <a:xfrm>
            <a:off x="0" y="6591165"/>
            <a:ext cx="1254690" cy="266835"/>
          </a:xfrm>
          <a:prstGeom prst="roundRect">
            <a:avLst/>
          </a:prstGeom>
          <a:solidFill>
            <a:schemeClr val="bg1">
              <a:lumMod val="85000"/>
            </a:schemeClr>
          </a:solidFill>
          <a:ln>
            <a:noFill/>
          </a:ln>
          <a:effectLst>
            <a:outerShdw blurRad="50800" dist="38100" dir="18900000" algn="bl" rotWithShape="0">
              <a:srgbClr val="FF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200" dirty="0">
                <a:solidFill>
                  <a:schemeClr val="tx1"/>
                </a:solidFill>
                <a:hlinkClick r:id="rId4"/>
              </a:rPr>
              <a:t>François Debesson</a:t>
            </a:r>
            <a:endParaRPr lang="fr-FR" sz="1200" dirty="0">
              <a:solidFill>
                <a:schemeClr val="tx1"/>
              </a:solidFill>
            </a:endParaRPr>
          </a:p>
          <a:p>
            <a:pPr algn="ctr"/>
            <a:endParaRPr lang="fr-FR" dirty="0"/>
          </a:p>
        </p:txBody>
      </p:sp>
      <p:grpSp>
        <p:nvGrpSpPr>
          <p:cNvPr id="58" name="Groupe 57">
            <a:extLst>
              <a:ext uri="{FF2B5EF4-FFF2-40B4-BE49-F238E27FC236}">
                <a16:creationId xmlns:a16="http://schemas.microsoft.com/office/drawing/2014/main" id="{14782AF3-9E9D-4D0D-AE04-11A9C9FD5762}"/>
              </a:ext>
            </a:extLst>
          </p:cNvPr>
          <p:cNvGrpSpPr/>
          <p:nvPr/>
        </p:nvGrpSpPr>
        <p:grpSpPr>
          <a:xfrm>
            <a:off x="2855640" y="606088"/>
            <a:ext cx="9250560" cy="6279141"/>
            <a:chOff x="2712000" y="502155"/>
            <a:chExt cx="9250560" cy="6279141"/>
          </a:xfrm>
        </p:grpSpPr>
        <p:cxnSp>
          <p:nvCxnSpPr>
            <p:cNvPr id="59" name="Connecteur droit avec flèche 58">
              <a:extLst>
                <a:ext uri="{FF2B5EF4-FFF2-40B4-BE49-F238E27FC236}">
                  <a16:creationId xmlns:a16="http://schemas.microsoft.com/office/drawing/2014/main" id="{74C3B5E7-7666-4D78-A380-FB3E8CBD7E4D}"/>
                </a:ext>
              </a:extLst>
            </p:cNvPr>
            <p:cNvCxnSpPr>
              <a:cxnSpLocks/>
              <a:endCxn id="139" idx="2"/>
            </p:cNvCxnSpPr>
            <p:nvPr/>
          </p:nvCxnSpPr>
          <p:spPr>
            <a:xfrm flipV="1">
              <a:off x="3192000" y="779154"/>
              <a:ext cx="45255" cy="55300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Connecteur droit avec flèche 59">
              <a:extLst>
                <a:ext uri="{FF2B5EF4-FFF2-40B4-BE49-F238E27FC236}">
                  <a16:creationId xmlns:a16="http://schemas.microsoft.com/office/drawing/2014/main" id="{E0AFF70F-C488-424C-9740-6B39BF6B6A93}"/>
                </a:ext>
              </a:extLst>
            </p:cNvPr>
            <p:cNvCxnSpPr>
              <a:cxnSpLocks/>
            </p:cNvCxnSpPr>
            <p:nvPr/>
          </p:nvCxnSpPr>
          <p:spPr>
            <a:xfrm>
              <a:off x="3180000" y="6309156"/>
              <a:ext cx="8388000"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Connecteur droit 60">
              <a:extLst>
                <a:ext uri="{FF2B5EF4-FFF2-40B4-BE49-F238E27FC236}">
                  <a16:creationId xmlns:a16="http://schemas.microsoft.com/office/drawing/2014/main" id="{D37B63CE-1DFD-49E6-A278-CD7A82C93914}"/>
                </a:ext>
              </a:extLst>
            </p:cNvPr>
            <p:cNvCxnSpPr>
              <a:cxnSpLocks/>
            </p:cNvCxnSpPr>
            <p:nvPr/>
          </p:nvCxnSpPr>
          <p:spPr>
            <a:xfrm>
              <a:off x="3018000" y="472246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2" name="Connecteur droit 61">
              <a:extLst>
                <a:ext uri="{FF2B5EF4-FFF2-40B4-BE49-F238E27FC236}">
                  <a16:creationId xmlns:a16="http://schemas.microsoft.com/office/drawing/2014/main" id="{6EA100D0-6241-4CE0-A56F-2DFCB5E1D72B}"/>
                </a:ext>
              </a:extLst>
            </p:cNvPr>
            <p:cNvCxnSpPr>
              <a:cxnSpLocks/>
            </p:cNvCxnSpPr>
            <p:nvPr/>
          </p:nvCxnSpPr>
          <p:spPr>
            <a:xfrm>
              <a:off x="3018000" y="4221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3" name="Connecteur droit 62">
              <a:extLst>
                <a:ext uri="{FF2B5EF4-FFF2-40B4-BE49-F238E27FC236}">
                  <a16:creationId xmlns:a16="http://schemas.microsoft.com/office/drawing/2014/main" id="{EF21CA38-6C6A-4F4D-96CF-A6CBF5D6B46C}"/>
                </a:ext>
              </a:extLst>
            </p:cNvPr>
            <p:cNvCxnSpPr>
              <a:cxnSpLocks/>
            </p:cNvCxnSpPr>
            <p:nvPr/>
          </p:nvCxnSpPr>
          <p:spPr>
            <a:xfrm>
              <a:off x="2999160" y="581070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4" name="Connecteur droit 63">
              <a:extLst>
                <a:ext uri="{FF2B5EF4-FFF2-40B4-BE49-F238E27FC236}">
                  <a16:creationId xmlns:a16="http://schemas.microsoft.com/office/drawing/2014/main" id="{A2B6F0CB-0DD4-4790-B245-299829F210D9}"/>
                </a:ext>
              </a:extLst>
            </p:cNvPr>
            <p:cNvCxnSpPr>
              <a:cxnSpLocks/>
            </p:cNvCxnSpPr>
            <p:nvPr/>
          </p:nvCxnSpPr>
          <p:spPr>
            <a:xfrm>
              <a:off x="3017160" y="5236311"/>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5" name="Connecteur droit 64">
              <a:extLst>
                <a:ext uri="{FF2B5EF4-FFF2-40B4-BE49-F238E27FC236}">
                  <a16:creationId xmlns:a16="http://schemas.microsoft.com/office/drawing/2014/main" id="{6EDD2EA5-C248-4895-8058-EB61D801E8F7}"/>
                </a:ext>
              </a:extLst>
            </p:cNvPr>
            <p:cNvCxnSpPr>
              <a:cxnSpLocks/>
            </p:cNvCxnSpPr>
            <p:nvPr/>
          </p:nvCxnSpPr>
          <p:spPr>
            <a:xfrm>
              <a:off x="3018000" y="3717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6" name="Connecteur droit 65">
              <a:extLst>
                <a:ext uri="{FF2B5EF4-FFF2-40B4-BE49-F238E27FC236}">
                  <a16:creationId xmlns:a16="http://schemas.microsoft.com/office/drawing/2014/main" id="{1510AC47-D4ED-4773-9454-C54EF5682CC6}"/>
                </a:ext>
              </a:extLst>
            </p:cNvPr>
            <p:cNvCxnSpPr>
              <a:cxnSpLocks/>
            </p:cNvCxnSpPr>
            <p:nvPr/>
          </p:nvCxnSpPr>
          <p:spPr>
            <a:xfrm>
              <a:off x="3018000" y="3211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7" name="Connecteur droit 66">
              <a:extLst>
                <a:ext uri="{FF2B5EF4-FFF2-40B4-BE49-F238E27FC236}">
                  <a16:creationId xmlns:a16="http://schemas.microsoft.com/office/drawing/2014/main" id="{1DA468C9-5CC9-40C5-86AA-539738D02F34}"/>
                </a:ext>
              </a:extLst>
            </p:cNvPr>
            <p:cNvCxnSpPr>
              <a:cxnSpLocks/>
            </p:cNvCxnSpPr>
            <p:nvPr/>
          </p:nvCxnSpPr>
          <p:spPr>
            <a:xfrm>
              <a:off x="3018000" y="27072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8" name="Connecteur droit 67">
              <a:extLst>
                <a:ext uri="{FF2B5EF4-FFF2-40B4-BE49-F238E27FC236}">
                  <a16:creationId xmlns:a16="http://schemas.microsoft.com/office/drawing/2014/main" id="{72D953BF-8E3C-4482-B2D4-4E98947A464B}"/>
                </a:ext>
              </a:extLst>
            </p:cNvPr>
            <p:cNvCxnSpPr>
              <a:cxnSpLocks/>
            </p:cNvCxnSpPr>
            <p:nvPr/>
          </p:nvCxnSpPr>
          <p:spPr>
            <a:xfrm rot="5400000">
              <a:off x="3846000" y="6405704"/>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69" name="Connecteur droit 68">
              <a:extLst>
                <a:ext uri="{FF2B5EF4-FFF2-40B4-BE49-F238E27FC236}">
                  <a16:creationId xmlns:a16="http://schemas.microsoft.com/office/drawing/2014/main" id="{730A8282-B136-4D1E-AE9F-5774BC1D3A73}"/>
                </a:ext>
              </a:extLst>
            </p:cNvPr>
            <p:cNvCxnSpPr>
              <a:cxnSpLocks/>
            </p:cNvCxnSpPr>
            <p:nvPr/>
          </p:nvCxnSpPr>
          <p:spPr>
            <a:xfrm rot="5400000">
              <a:off x="45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70" name="Connecteur droit 69">
              <a:extLst>
                <a:ext uri="{FF2B5EF4-FFF2-40B4-BE49-F238E27FC236}">
                  <a16:creationId xmlns:a16="http://schemas.microsoft.com/office/drawing/2014/main" id="{E9E67874-10F0-4BBA-B718-6CA76C84A81C}"/>
                </a:ext>
              </a:extLst>
            </p:cNvPr>
            <p:cNvCxnSpPr>
              <a:cxnSpLocks/>
            </p:cNvCxnSpPr>
            <p:nvPr/>
          </p:nvCxnSpPr>
          <p:spPr>
            <a:xfrm rot="5400000">
              <a:off x="52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2" name="Connecteur droit 91">
              <a:extLst>
                <a:ext uri="{FF2B5EF4-FFF2-40B4-BE49-F238E27FC236}">
                  <a16:creationId xmlns:a16="http://schemas.microsoft.com/office/drawing/2014/main" id="{7D3D3352-1BB7-4221-BC47-5C61BAE63E46}"/>
                </a:ext>
              </a:extLst>
            </p:cNvPr>
            <p:cNvCxnSpPr>
              <a:cxnSpLocks/>
            </p:cNvCxnSpPr>
            <p:nvPr/>
          </p:nvCxnSpPr>
          <p:spPr>
            <a:xfrm rot="5400000">
              <a:off x="744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94" name="Connecteur droit 93">
              <a:extLst>
                <a:ext uri="{FF2B5EF4-FFF2-40B4-BE49-F238E27FC236}">
                  <a16:creationId xmlns:a16="http://schemas.microsoft.com/office/drawing/2014/main" id="{7EA5D626-6467-40E6-8F60-2D36E15BC0A4}"/>
                </a:ext>
              </a:extLst>
            </p:cNvPr>
            <p:cNvCxnSpPr>
              <a:cxnSpLocks/>
            </p:cNvCxnSpPr>
            <p:nvPr/>
          </p:nvCxnSpPr>
          <p:spPr>
            <a:xfrm rot="5400000">
              <a:off x="816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09" name="Connecteur droit 108">
              <a:extLst>
                <a:ext uri="{FF2B5EF4-FFF2-40B4-BE49-F238E27FC236}">
                  <a16:creationId xmlns:a16="http://schemas.microsoft.com/office/drawing/2014/main" id="{BD329A28-4D21-4A6F-810F-C61E4174C1DB}"/>
                </a:ext>
              </a:extLst>
            </p:cNvPr>
            <p:cNvCxnSpPr>
              <a:cxnSpLocks/>
            </p:cNvCxnSpPr>
            <p:nvPr/>
          </p:nvCxnSpPr>
          <p:spPr>
            <a:xfrm rot="5400000">
              <a:off x="888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10" name="ZoneTexte 109">
              <a:extLst>
                <a:ext uri="{FF2B5EF4-FFF2-40B4-BE49-F238E27FC236}">
                  <a16:creationId xmlns:a16="http://schemas.microsoft.com/office/drawing/2014/main" id="{AF59F3C8-F021-4D03-9763-12A4265C028C}"/>
                </a:ext>
              </a:extLst>
            </p:cNvPr>
            <p:cNvSpPr txBox="1"/>
            <p:nvPr/>
          </p:nvSpPr>
          <p:spPr>
            <a:xfrm>
              <a:off x="3756977" y="6495373"/>
              <a:ext cx="360000" cy="276999"/>
            </a:xfrm>
            <a:prstGeom prst="rect">
              <a:avLst/>
            </a:prstGeom>
            <a:noFill/>
          </p:spPr>
          <p:txBody>
            <a:bodyPr wrap="square" lIns="0" tIns="0" rIns="0" bIns="0" rtlCol="0">
              <a:spAutoFit/>
            </a:bodyPr>
            <a:lstStyle/>
            <a:p>
              <a:pPr algn="ctr"/>
              <a:r>
                <a:rPr lang="fr-FR" b="1" dirty="0"/>
                <a:t>1</a:t>
              </a:r>
            </a:p>
          </p:txBody>
        </p:sp>
        <p:sp>
          <p:nvSpPr>
            <p:cNvPr id="124" name="ZoneTexte 123">
              <a:extLst>
                <a:ext uri="{FF2B5EF4-FFF2-40B4-BE49-F238E27FC236}">
                  <a16:creationId xmlns:a16="http://schemas.microsoft.com/office/drawing/2014/main" id="{A3A19E6D-51B7-419B-A536-3BC0AF7074F3}"/>
                </a:ext>
              </a:extLst>
            </p:cNvPr>
            <p:cNvSpPr txBox="1"/>
            <p:nvPr/>
          </p:nvSpPr>
          <p:spPr>
            <a:xfrm>
              <a:off x="4475023" y="6489838"/>
              <a:ext cx="360000" cy="276999"/>
            </a:xfrm>
            <a:prstGeom prst="rect">
              <a:avLst/>
            </a:prstGeom>
            <a:noFill/>
          </p:spPr>
          <p:txBody>
            <a:bodyPr wrap="square" lIns="0" tIns="0" rIns="0" bIns="0" rtlCol="0">
              <a:spAutoFit/>
            </a:bodyPr>
            <a:lstStyle/>
            <a:p>
              <a:pPr algn="ctr"/>
              <a:r>
                <a:rPr lang="fr-FR" b="1" dirty="0"/>
                <a:t>2</a:t>
              </a:r>
            </a:p>
          </p:txBody>
        </p:sp>
        <p:sp>
          <p:nvSpPr>
            <p:cNvPr id="125" name="ZoneTexte 124">
              <a:extLst>
                <a:ext uri="{FF2B5EF4-FFF2-40B4-BE49-F238E27FC236}">
                  <a16:creationId xmlns:a16="http://schemas.microsoft.com/office/drawing/2014/main" id="{43FE21D1-CF4D-453B-9FAA-27292B3647BF}"/>
                </a:ext>
              </a:extLst>
            </p:cNvPr>
            <p:cNvSpPr txBox="1"/>
            <p:nvPr/>
          </p:nvSpPr>
          <p:spPr>
            <a:xfrm>
              <a:off x="5193069" y="6489837"/>
              <a:ext cx="360000" cy="276999"/>
            </a:xfrm>
            <a:prstGeom prst="rect">
              <a:avLst/>
            </a:prstGeom>
            <a:noFill/>
          </p:spPr>
          <p:txBody>
            <a:bodyPr wrap="square" lIns="0" tIns="0" rIns="0" bIns="0" rtlCol="0">
              <a:spAutoFit/>
            </a:bodyPr>
            <a:lstStyle/>
            <a:p>
              <a:pPr algn="ctr"/>
              <a:r>
                <a:rPr lang="fr-FR" b="1" dirty="0"/>
                <a:t>3</a:t>
              </a:r>
            </a:p>
          </p:txBody>
        </p:sp>
        <p:sp>
          <p:nvSpPr>
            <p:cNvPr id="126" name="ZoneTexte 125">
              <a:extLst>
                <a:ext uri="{FF2B5EF4-FFF2-40B4-BE49-F238E27FC236}">
                  <a16:creationId xmlns:a16="http://schemas.microsoft.com/office/drawing/2014/main" id="{31B3B09E-F60E-4014-8E53-4CD92C843A61}"/>
                </a:ext>
              </a:extLst>
            </p:cNvPr>
            <p:cNvSpPr txBox="1"/>
            <p:nvPr/>
          </p:nvSpPr>
          <p:spPr>
            <a:xfrm>
              <a:off x="5919939" y="6487486"/>
              <a:ext cx="360000" cy="276999"/>
            </a:xfrm>
            <a:prstGeom prst="rect">
              <a:avLst/>
            </a:prstGeom>
            <a:noFill/>
          </p:spPr>
          <p:txBody>
            <a:bodyPr wrap="square" lIns="0" tIns="0" rIns="0" bIns="0" rtlCol="0">
              <a:spAutoFit/>
            </a:bodyPr>
            <a:lstStyle/>
            <a:p>
              <a:pPr algn="ctr"/>
              <a:r>
                <a:rPr lang="fr-FR" b="1" dirty="0"/>
                <a:t>4</a:t>
              </a:r>
            </a:p>
          </p:txBody>
        </p:sp>
        <p:sp>
          <p:nvSpPr>
            <p:cNvPr id="127" name="ZoneTexte 126">
              <a:extLst>
                <a:ext uri="{FF2B5EF4-FFF2-40B4-BE49-F238E27FC236}">
                  <a16:creationId xmlns:a16="http://schemas.microsoft.com/office/drawing/2014/main" id="{C85EF8E2-D7F6-4DA6-82F1-D24CC35B43CE}"/>
                </a:ext>
              </a:extLst>
            </p:cNvPr>
            <p:cNvSpPr txBox="1"/>
            <p:nvPr/>
          </p:nvSpPr>
          <p:spPr>
            <a:xfrm>
              <a:off x="6649083" y="6495373"/>
              <a:ext cx="360000" cy="276999"/>
            </a:xfrm>
            <a:prstGeom prst="rect">
              <a:avLst/>
            </a:prstGeom>
            <a:noFill/>
          </p:spPr>
          <p:txBody>
            <a:bodyPr wrap="square" lIns="0" tIns="0" rIns="0" bIns="0" rtlCol="0">
              <a:spAutoFit/>
            </a:bodyPr>
            <a:lstStyle/>
            <a:p>
              <a:pPr algn="ctr"/>
              <a:r>
                <a:rPr lang="fr-FR" b="1" dirty="0"/>
                <a:t>5</a:t>
              </a:r>
            </a:p>
          </p:txBody>
        </p:sp>
        <p:sp>
          <p:nvSpPr>
            <p:cNvPr id="128" name="ZoneTexte 127">
              <a:extLst>
                <a:ext uri="{FF2B5EF4-FFF2-40B4-BE49-F238E27FC236}">
                  <a16:creationId xmlns:a16="http://schemas.microsoft.com/office/drawing/2014/main" id="{ABC6F044-E4E6-46D6-A4A6-CC3261D74B78}"/>
                </a:ext>
              </a:extLst>
            </p:cNvPr>
            <p:cNvSpPr txBox="1"/>
            <p:nvPr/>
          </p:nvSpPr>
          <p:spPr>
            <a:xfrm>
              <a:off x="7346325" y="6498638"/>
              <a:ext cx="360000" cy="276999"/>
            </a:xfrm>
            <a:prstGeom prst="rect">
              <a:avLst/>
            </a:prstGeom>
            <a:noFill/>
          </p:spPr>
          <p:txBody>
            <a:bodyPr wrap="square" lIns="0" tIns="0" rIns="0" bIns="0" rtlCol="0">
              <a:spAutoFit/>
            </a:bodyPr>
            <a:lstStyle/>
            <a:p>
              <a:pPr algn="ctr"/>
              <a:r>
                <a:rPr lang="fr-FR" b="1" dirty="0"/>
                <a:t>6</a:t>
              </a:r>
            </a:p>
          </p:txBody>
        </p:sp>
        <p:sp>
          <p:nvSpPr>
            <p:cNvPr id="129" name="ZoneTexte 128">
              <a:extLst>
                <a:ext uri="{FF2B5EF4-FFF2-40B4-BE49-F238E27FC236}">
                  <a16:creationId xmlns:a16="http://schemas.microsoft.com/office/drawing/2014/main" id="{FA8269F6-8FC0-44C9-A57B-61B149A6023A}"/>
                </a:ext>
              </a:extLst>
            </p:cNvPr>
            <p:cNvSpPr txBox="1"/>
            <p:nvPr/>
          </p:nvSpPr>
          <p:spPr>
            <a:xfrm>
              <a:off x="2712000" y="5672202"/>
              <a:ext cx="360000" cy="276999"/>
            </a:xfrm>
            <a:prstGeom prst="rect">
              <a:avLst/>
            </a:prstGeom>
            <a:noFill/>
          </p:spPr>
          <p:txBody>
            <a:bodyPr wrap="square" lIns="0" tIns="0" rIns="0" bIns="0" rtlCol="0">
              <a:spAutoFit/>
            </a:bodyPr>
            <a:lstStyle/>
            <a:p>
              <a:pPr algn="ctr"/>
              <a:r>
                <a:rPr lang="fr-FR" b="1" dirty="0"/>
                <a:t>1</a:t>
              </a:r>
            </a:p>
          </p:txBody>
        </p:sp>
        <p:sp>
          <p:nvSpPr>
            <p:cNvPr id="130" name="ZoneTexte 129">
              <a:extLst>
                <a:ext uri="{FF2B5EF4-FFF2-40B4-BE49-F238E27FC236}">
                  <a16:creationId xmlns:a16="http://schemas.microsoft.com/office/drawing/2014/main" id="{85EAD8F2-1828-43E0-9686-5003A1B34122}"/>
                </a:ext>
              </a:extLst>
            </p:cNvPr>
            <p:cNvSpPr txBox="1"/>
            <p:nvPr/>
          </p:nvSpPr>
          <p:spPr>
            <a:xfrm>
              <a:off x="2712000" y="5093717"/>
              <a:ext cx="360000" cy="276999"/>
            </a:xfrm>
            <a:prstGeom prst="rect">
              <a:avLst/>
            </a:prstGeom>
            <a:noFill/>
          </p:spPr>
          <p:txBody>
            <a:bodyPr wrap="square" lIns="0" tIns="0" rIns="0" bIns="0" rtlCol="0">
              <a:spAutoFit/>
            </a:bodyPr>
            <a:lstStyle/>
            <a:p>
              <a:pPr algn="ctr"/>
              <a:r>
                <a:rPr lang="fr-FR" b="1" dirty="0"/>
                <a:t>2</a:t>
              </a:r>
            </a:p>
          </p:txBody>
        </p:sp>
        <p:sp>
          <p:nvSpPr>
            <p:cNvPr id="131" name="ZoneTexte 130">
              <a:extLst>
                <a:ext uri="{FF2B5EF4-FFF2-40B4-BE49-F238E27FC236}">
                  <a16:creationId xmlns:a16="http://schemas.microsoft.com/office/drawing/2014/main" id="{BF2CDA44-5635-419D-8B2A-4A453E6AD928}"/>
                </a:ext>
              </a:extLst>
            </p:cNvPr>
            <p:cNvSpPr txBox="1"/>
            <p:nvPr/>
          </p:nvSpPr>
          <p:spPr>
            <a:xfrm>
              <a:off x="2712000" y="4579000"/>
              <a:ext cx="360000" cy="276999"/>
            </a:xfrm>
            <a:prstGeom prst="rect">
              <a:avLst/>
            </a:prstGeom>
            <a:noFill/>
          </p:spPr>
          <p:txBody>
            <a:bodyPr wrap="square" lIns="0" tIns="0" rIns="0" bIns="0" rtlCol="0">
              <a:spAutoFit/>
            </a:bodyPr>
            <a:lstStyle/>
            <a:p>
              <a:pPr algn="ctr"/>
              <a:r>
                <a:rPr lang="fr-FR" b="1" dirty="0"/>
                <a:t>3</a:t>
              </a:r>
            </a:p>
          </p:txBody>
        </p:sp>
        <p:sp>
          <p:nvSpPr>
            <p:cNvPr id="132" name="ZoneTexte 131">
              <a:extLst>
                <a:ext uri="{FF2B5EF4-FFF2-40B4-BE49-F238E27FC236}">
                  <a16:creationId xmlns:a16="http://schemas.microsoft.com/office/drawing/2014/main" id="{5B1CD397-9624-4E77-A8D1-2807FF351FE0}"/>
                </a:ext>
              </a:extLst>
            </p:cNvPr>
            <p:cNvSpPr txBox="1"/>
            <p:nvPr/>
          </p:nvSpPr>
          <p:spPr>
            <a:xfrm>
              <a:off x="2712000" y="4082944"/>
              <a:ext cx="360000" cy="276999"/>
            </a:xfrm>
            <a:prstGeom prst="rect">
              <a:avLst/>
            </a:prstGeom>
            <a:noFill/>
          </p:spPr>
          <p:txBody>
            <a:bodyPr wrap="square" lIns="0" tIns="0" rIns="0" bIns="0" rtlCol="0">
              <a:spAutoFit/>
            </a:bodyPr>
            <a:lstStyle/>
            <a:p>
              <a:pPr algn="ctr"/>
              <a:r>
                <a:rPr lang="fr-FR" b="1" dirty="0"/>
                <a:t>4</a:t>
              </a:r>
            </a:p>
          </p:txBody>
        </p:sp>
        <p:sp>
          <p:nvSpPr>
            <p:cNvPr id="133" name="ZoneTexte 132">
              <a:extLst>
                <a:ext uri="{FF2B5EF4-FFF2-40B4-BE49-F238E27FC236}">
                  <a16:creationId xmlns:a16="http://schemas.microsoft.com/office/drawing/2014/main" id="{ECB0A687-C943-4F2B-869E-0385E64F509E}"/>
                </a:ext>
              </a:extLst>
            </p:cNvPr>
            <p:cNvSpPr txBox="1"/>
            <p:nvPr/>
          </p:nvSpPr>
          <p:spPr>
            <a:xfrm>
              <a:off x="2712000" y="3577629"/>
              <a:ext cx="360000" cy="276999"/>
            </a:xfrm>
            <a:prstGeom prst="rect">
              <a:avLst/>
            </a:prstGeom>
            <a:noFill/>
          </p:spPr>
          <p:txBody>
            <a:bodyPr wrap="square" lIns="0" tIns="0" rIns="0" bIns="0" rtlCol="0">
              <a:spAutoFit/>
            </a:bodyPr>
            <a:lstStyle/>
            <a:p>
              <a:pPr algn="ctr"/>
              <a:r>
                <a:rPr lang="fr-FR" b="1" dirty="0"/>
                <a:t>5</a:t>
              </a:r>
            </a:p>
          </p:txBody>
        </p:sp>
        <p:sp>
          <p:nvSpPr>
            <p:cNvPr id="134" name="ZoneTexte 133">
              <a:extLst>
                <a:ext uri="{FF2B5EF4-FFF2-40B4-BE49-F238E27FC236}">
                  <a16:creationId xmlns:a16="http://schemas.microsoft.com/office/drawing/2014/main" id="{390E7F81-B447-4756-A92A-F2CFBCA0B2BB}"/>
                </a:ext>
              </a:extLst>
            </p:cNvPr>
            <p:cNvSpPr txBox="1"/>
            <p:nvPr/>
          </p:nvSpPr>
          <p:spPr>
            <a:xfrm>
              <a:off x="2737858" y="3068754"/>
              <a:ext cx="360000" cy="276999"/>
            </a:xfrm>
            <a:prstGeom prst="rect">
              <a:avLst/>
            </a:prstGeom>
            <a:noFill/>
          </p:spPr>
          <p:txBody>
            <a:bodyPr wrap="square" lIns="0" tIns="0" rIns="0" bIns="0" rtlCol="0">
              <a:spAutoFit/>
            </a:bodyPr>
            <a:lstStyle/>
            <a:p>
              <a:pPr algn="ctr"/>
              <a:r>
                <a:rPr lang="fr-FR" b="1" dirty="0"/>
                <a:t>6</a:t>
              </a:r>
            </a:p>
          </p:txBody>
        </p:sp>
        <p:sp>
          <p:nvSpPr>
            <p:cNvPr id="135" name="ZoneTexte 134">
              <a:extLst>
                <a:ext uri="{FF2B5EF4-FFF2-40B4-BE49-F238E27FC236}">
                  <a16:creationId xmlns:a16="http://schemas.microsoft.com/office/drawing/2014/main" id="{BB96D35E-7836-44DA-A1F0-0C3E9CC9811B}"/>
                </a:ext>
              </a:extLst>
            </p:cNvPr>
            <p:cNvSpPr txBox="1"/>
            <p:nvPr/>
          </p:nvSpPr>
          <p:spPr>
            <a:xfrm>
              <a:off x="2712000" y="2569221"/>
              <a:ext cx="360000" cy="276999"/>
            </a:xfrm>
            <a:prstGeom prst="rect">
              <a:avLst/>
            </a:prstGeom>
            <a:noFill/>
          </p:spPr>
          <p:txBody>
            <a:bodyPr wrap="square" lIns="0" tIns="0" rIns="0" bIns="0" rtlCol="0">
              <a:spAutoFit/>
            </a:bodyPr>
            <a:lstStyle/>
            <a:p>
              <a:pPr algn="ctr"/>
              <a:r>
                <a:rPr lang="fr-FR" b="1" dirty="0"/>
                <a:t>7</a:t>
              </a:r>
            </a:p>
          </p:txBody>
        </p:sp>
        <p:sp>
          <p:nvSpPr>
            <p:cNvPr id="136" name="ZoneTexte 135">
              <a:extLst>
                <a:ext uri="{FF2B5EF4-FFF2-40B4-BE49-F238E27FC236}">
                  <a16:creationId xmlns:a16="http://schemas.microsoft.com/office/drawing/2014/main" id="{F762ED5B-BC2B-4E29-AE50-D076924D2A9A}"/>
                </a:ext>
              </a:extLst>
            </p:cNvPr>
            <p:cNvSpPr txBox="1"/>
            <p:nvPr/>
          </p:nvSpPr>
          <p:spPr>
            <a:xfrm>
              <a:off x="2712000" y="2070765"/>
              <a:ext cx="360000" cy="276999"/>
            </a:xfrm>
            <a:prstGeom prst="rect">
              <a:avLst/>
            </a:prstGeom>
            <a:noFill/>
          </p:spPr>
          <p:txBody>
            <a:bodyPr wrap="square" lIns="0" tIns="0" rIns="0" bIns="0" rtlCol="0">
              <a:spAutoFit/>
            </a:bodyPr>
            <a:lstStyle/>
            <a:p>
              <a:pPr algn="ctr"/>
              <a:r>
                <a:rPr lang="fr-FR" b="1" dirty="0"/>
                <a:t>8</a:t>
              </a:r>
            </a:p>
          </p:txBody>
        </p:sp>
        <p:sp>
          <p:nvSpPr>
            <p:cNvPr id="137" name="ZoneTexte 136">
              <a:extLst>
                <a:ext uri="{FF2B5EF4-FFF2-40B4-BE49-F238E27FC236}">
                  <a16:creationId xmlns:a16="http://schemas.microsoft.com/office/drawing/2014/main" id="{F7C7D1B5-CA49-43E4-9781-59741FB0C815}"/>
                </a:ext>
              </a:extLst>
            </p:cNvPr>
            <p:cNvSpPr txBox="1"/>
            <p:nvPr/>
          </p:nvSpPr>
          <p:spPr>
            <a:xfrm>
              <a:off x="2712000" y="1559405"/>
              <a:ext cx="360000" cy="276999"/>
            </a:xfrm>
            <a:prstGeom prst="rect">
              <a:avLst/>
            </a:prstGeom>
            <a:noFill/>
          </p:spPr>
          <p:txBody>
            <a:bodyPr wrap="square" lIns="0" tIns="0" rIns="0" bIns="0" rtlCol="0">
              <a:spAutoFit/>
            </a:bodyPr>
            <a:lstStyle/>
            <a:p>
              <a:pPr algn="ctr"/>
              <a:r>
                <a:rPr lang="fr-FR" b="1" dirty="0"/>
                <a:t>9</a:t>
              </a:r>
            </a:p>
          </p:txBody>
        </p:sp>
        <p:sp>
          <p:nvSpPr>
            <p:cNvPr id="138" name="ZoneTexte 137">
              <a:extLst>
                <a:ext uri="{FF2B5EF4-FFF2-40B4-BE49-F238E27FC236}">
                  <a16:creationId xmlns:a16="http://schemas.microsoft.com/office/drawing/2014/main" id="{8110D7EA-5379-4305-8E54-E4BDF9D25B00}"/>
                </a:ext>
              </a:extLst>
            </p:cNvPr>
            <p:cNvSpPr txBox="1"/>
            <p:nvPr/>
          </p:nvSpPr>
          <p:spPr>
            <a:xfrm>
              <a:off x="2712000" y="1062124"/>
              <a:ext cx="360000" cy="276999"/>
            </a:xfrm>
            <a:prstGeom prst="rect">
              <a:avLst/>
            </a:prstGeom>
            <a:noFill/>
          </p:spPr>
          <p:txBody>
            <a:bodyPr wrap="square" lIns="0" tIns="0" rIns="0" bIns="0" rtlCol="0">
              <a:spAutoFit/>
            </a:bodyPr>
            <a:lstStyle/>
            <a:p>
              <a:pPr algn="ctr"/>
              <a:r>
                <a:rPr lang="fr-FR" b="1" dirty="0"/>
                <a:t>10</a:t>
              </a:r>
            </a:p>
          </p:txBody>
        </p:sp>
        <p:sp>
          <p:nvSpPr>
            <p:cNvPr id="139" name="ZoneTexte 138">
              <a:extLst>
                <a:ext uri="{FF2B5EF4-FFF2-40B4-BE49-F238E27FC236}">
                  <a16:creationId xmlns:a16="http://schemas.microsoft.com/office/drawing/2014/main" id="{1C5989BF-55B7-4D3F-9103-C0631933CFAA}"/>
                </a:ext>
              </a:extLst>
            </p:cNvPr>
            <p:cNvSpPr txBox="1"/>
            <p:nvPr/>
          </p:nvSpPr>
          <p:spPr>
            <a:xfrm>
              <a:off x="3019246" y="502155"/>
              <a:ext cx="436017" cy="276999"/>
            </a:xfrm>
            <a:prstGeom prst="rect">
              <a:avLst/>
            </a:prstGeom>
            <a:noFill/>
          </p:spPr>
          <p:txBody>
            <a:bodyPr wrap="none" lIns="0" tIns="0" rIns="0" bIns="0" rtlCol="0">
              <a:spAutoFit/>
            </a:bodyPr>
            <a:lstStyle/>
            <a:p>
              <a:r>
                <a:rPr lang="fr-FR" b="1" dirty="0"/>
                <a:t>Prix</a:t>
              </a:r>
            </a:p>
          </p:txBody>
        </p:sp>
        <p:sp>
          <p:nvSpPr>
            <p:cNvPr id="140" name="ZoneTexte 139">
              <a:extLst>
                <a:ext uri="{FF2B5EF4-FFF2-40B4-BE49-F238E27FC236}">
                  <a16:creationId xmlns:a16="http://schemas.microsoft.com/office/drawing/2014/main" id="{1F7E2A19-8A46-4680-9489-4C652BF758BC}"/>
                </a:ext>
              </a:extLst>
            </p:cNvPr>
            <p:cNvSpPr txBox="1"/>
            <p:nvPr/>
          </p:nvSpPr>
          <p:spPr>
            <a:xfrm>
              <a:off x="10898165" y="6031839"/>
              <a:ext cx="1064395" cy="553998"/>
            </a:xfrm>
            <a:prstGeom prst="rect">
              <a:avLst/>
            </a:prstGeom>
            <a:noFill/>
          </p:spPr>
          <p:txBody>
            <a:bodyPr wrap="none" lIns="0" tIns="0" rIns="0" bIns="0" rtlCol="0">
              <a:spAutoFit/>
            </a:bodyPr>
            <a:lstStyle/>
            <a:p>
              <a:pPr algn="ctr"/>
              <a:r>
                <a:rPr lang="fr-FR" b="1" dirty="0"/>
                <a:t>Quantité</a:t>
              </a:r>
            </a:p>
            <a:p>
              <a:pPr algn="ctr"/>
              <a:r>
                <a:rPr lang="fr-FR" b="1" dirty="0"/>
                <a:t>échangée</a:t>
              </a:r>
            </a:p>
          </p:txBody>
        </p:sp>
        <p:cxnSp>
          <p:nvCxnSpPr>
            <p:cNvPr id="141" name="Connecteur droit 140">
              <a:extLst>
                <a:ext uri="{FF2B5EF4-FFF2-40B4-BE49-F238E27FC236}">
                  <a16:creationId xmlns:a16="http://schemas.microsoft.com/office/drawing/2014/main" id="{49910718-F73C-472B-A552-9EB40564E71D}"/>
                </a:ext>
              </a:extLst>
            </p:cNvPr>
            <p:cNvCxnSpPr>
              <a:cxnSpLocks/>
            </p:cNvCxnSpPr>
            <p:nvPr/>
          </p:nvCxnSpPr>
          <p:spPr>
            <a:xfrm>
              <a:off x="3018000" y="2205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2" name="Connecteur droit 141">
              <a:extLst>
                <a:ext uri="{FF2B5EF4-FFF2-40B4-BE49-F238E27FC236}">
                  <a16:creationId xmlns:a16="http://schemas.microsoft.com/office/drawing/2014/main" id="{C137D097-1437-4CE1-9D71-06353A3AC4C5}"/>
                </a:ext>
              </a:extLst>
            </p:cNvPr>
            <p:cNvCxnSpPr>
              <a:cxnSpLocks/>
            </p:cNvCxnSpPr>
            <p:nvPr/>
          </p:nvCxnSpPr>
          <p:spPr>
            <a:xfrm>
              <a:off x="3024360" y="1698559"/>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3" name="Connecteur droit 142">
              <a:extLst>
                <a:ext uri="{FF2B5EF4-FFF2-40B4-BE49-F238E27FC236}">
                  <a16:creationId xmlns:a16="http://schemas.microsoft.com/office/drawing/2014/main" id="{0E54577F-A22B-4A25-A6C0-C360E0C0A34A}"/>
                </a:ext>
              </a:extLst>
            </p:cNvPr>
            <p:cNvCxnSpPr>
              <a:cxnSpLocks/>
            </p:cNvCxnSpPr>
            <p:nvPr/>
          </p:nvCxnSpPr>
          <p:spPr>
            <a:xfrm>
              <a:off x="3036056" y="119644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4" name="Connecteur droit 143">
              <a:extLst>
                <a:ext uri="{FF2B5EF4-FFF2-40B4-BE49-F238E27FC236}">
                  <a16:creationId xmlns:a16="http://schemas.microsoft.com/office/drawing/2014/main" id="{C6E53C00-7E38-4B70-93E6-E35D345DE690}"/>
                </a:ext>
              </a:extLst>
            </p:cNvPr>
            <p:cNvCxnSpPr>
              <a:cxnSpLocks/>
            </p:cNvCxnSpPr>
            <p:nvPr/>
          </p:nvCxnSpPr>
          <p:spPr>
            <a:xfrm rot="5400000">
              <a:off x="6007953"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5" name="Connecteur droit 144">
              <a:extLst>
                <a:ext uri="{FF2B5EF4-FFF2-40B4-BE49-F238E27FC236}">
                  <a16:creationId xmlns:a16="http://schemas.microsoft.com/office/drawing/2014/main" id="{A0D9C3C3-6D28-421E-8D75-116FED71A88F}"/>
                </a:ext>
              </a:extLst>
            </p:cNvPr>
            <p:cNvCxnSpPr>
              <a:cxnSpLocks/>
            </p:cNvCxnSpPr>
            <p:nvPr/>
          </p:nvCxnSpPr>
          <p:spPr>
            <a:xfrm rot="5400000">
              <a:off x="67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6" name="Connecteur droit 145">
              <a:extLst>
                <a:ext uri="{FF2B5EF4-FFF2-40B4-BE49-F238E27FC236}">
                  <a16:creationId xmlns:a16="http://schemas.microsoft.com/office/drawing/2014/main" id="{0F19ADF6-0368-4034-94EB-7BD4E27EE86C}"/>
                </a:ext>
              </a:extLst>
            </p:cNvPr>
            <p:cNvCxnSpPr>
              <a:cxnSpLocks/>
            </p:cNvCxnSpPr>
            <p:nvPr/>
          </p:nvCxnSpPr>
          <p:spPr>
            <a:xfrm rot="5400000">
              <a:off x="960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cxnSp>
          <p:nvCxnSpPr>
            <p:cNvPr id="147" name="Connecteur droit 146">
              <a:extLst>
                <a:ext uri="{FF2B5EF4-FFF2-40B4-BE49-F238E27FC236}">
                  <a16:creationId xmlns:a16="http://schemas.microsoft.com/office/drawing/2014/main" id="{84570375-CA09-4751-B46C-170D48B60A12}"/>
                </a:ext>
              </a:extLst>
            </p:cNvPr>
            <p:cNvCxnSpPr>
              <a:cxnSpLocks/>
            </p:cNvCxnSpPr>
            <p:nvPr/>
          </p:nvCxnSpPr>
          <p:spPr>
            <a:xfrm rot="5400000">
              <a:off x="10326000" y="6408000"/>
              <a:ext cx="180000" cy="0"/>
            </a:xfrm>
            <a:prstGeom prst="line">
              <a:avLst/>
            </a:prstGeom>
            <a:ln w="25400">
              <a:tailEnd type="none"/>
            </a:ln>
          </p:spPr>
          <p:style>
            <a:lnRef idx="1">
              <a:schemeClr val="dk1"/>
            </a:lnRef>
            <a:fillRef idx="0">
              <a:schemeClr val="dk1"/>
            </a:fillRef>
            <a:effectRef idx="0">
              <a:schemeClr val="dk1"/>
            </a:effectRef>
            <a:fontRef idx="minor">
              <a:schemeClr val="tx1"/>
            </a:fontRef>
          </p:style>
        </p:cxnSp>
        <p:sp>
          <p:nvSpPr>
            <p:cNvPr id="148" name="ZoneTexte 147">
              <a:extLst>
                <a:ext uri="{FF2B5EF4-FFF2-40B4-BE49-F238E27FC236}">
                  <a16:creationId xmlns:a16="http://schemas.microsoft.com/office/drawing/2014/main" id="{C89AB08A-BE0C-4FEB-8C69-2B0AF0A60106}"/>
                </a:ext>
              </a:extLst>
            </p:cNvPr>
            <p:cNvSpPr txBox="1"/>
            <p:nvPr/>
          </p:nvSpPr>
          <p:spPr>
            <a:xfrm>
              <a:off x="8079372" y="6495373"/>
              <a:ext cx="360000" cy="276999"/>
            </a:xfrm>
            <a:prstGeom prst="rect">
              <a:avLst/>
            </a:prstGeom>
            <a:noFill/>
          </p:spPr>
          <p:txBody>
            <a:bodyPr wrap="square" lIns="0" tIns="0" rIns="0" bIns="0" rtlCol="0">
              <a:spAutoFit/>
            </a:bodyPr>
            <a:lstStyle/>
            <a:p>
              <a:pPr algn="ctr"/>
              <a:r>
                <a:rPr lang="fr-FR" b="1" dirty="0"/>
                <a:t>7</a:t>
              </a:r>
            </a:p>
          </p:txBody>
        </p:sp>
        <p:sp>
          <p:nvSpPr>
            <p:cNvPr id="149" name="ZoneTexte 148">
              <a:extLst>
                <a:ext uri="{FF2B5EF4-FFF2-40B4-BE49-F238E27FC236}">
                  <a16:creationId xmlns:a16="http://schemas.microsoft.com/office/drawing/2014/main" id="{E5F2CD35-9FF9-47EB-92FB-D76E685FD1C4}"/>
                </a:ext>
              </a:extLst>
            </p:cNvPr>
            <p:cNvSpPr txBox="1"/>
            <p:nvPr/>
          </p:nvSpPr>
          <p:spPr>
            <a:xfrm>
              <a:off x="8791241" y="6495372"/>
              <a:ext cx="360000" cy="276999"/>
            </a:xfrm>
            <a:prstGeom prst="rect">
              <a:avLst/>
            </a:prstGeom>
            <a:noFill/>
          </p:spPr>
          <p:txBody>
            <a:bodyPr wrap="square" lIns="0" tIns="0" rIns="0" bIns="0" rtlCol="0">
              <a:spAutoFit/>
            </a:bodyPr>
            <a:lstStyle/>
            <a:p>
              <a:pPr algn="ctr"/>
              <a:r>
                <a:rPr lang="fr-FR" b="1" dirty="0"/>
                <a:t>8</a:t>
              </a:r>
            </a:p>
          </p:txBody>
        </p:sp>
        <p:sp>
          <p:nvSpPr>
            <p:cNvPr id="150" name="ZoneTexte 149">
              <a:extLst>
                <a:ext uri="{FF2B5EF4-FFF2-40B4-BE49-F238E27FC236}">
                  <a16:creationId xmlns:a16="http://schemas.microsoft.com/office/drawing/2014/main" id="{EEEE118E-4726-469F-BF83-83A5B06973D0}"/>
                </a:ext>
              </a:extLst>
            </p:cNvPr>
            <p:cNvSpPr txBox="1"/>
            <p:nvPr/>
          </p:nvSpPr>
          <p:spPr>
            <a:xfrm>
              <a:off x="9493243" y="6503158"/>
              <a:ext cx="360000" cy="276999"/>
            </a:xfrm>
            <a:prstGeom prst="rect">
              <a:avLst/>
            </a:prstGeom>
            <a:noFill/>
          </p:spPr>
          <p:txBody>
            <a:bodyPr wrap="square" lIns="0" tIns="0" rIns="0" bIns="0" rtlCol="0">
              <a:spAutoFit/>
            </a:bodyPr>
            <a:lstStyle/>
            <a:p>
              <a:pPr algn="ctr"/>
              <a:r>
                <a:rPr lang="fr-FR" b="1" dirty="0"/>
                <a:t>9</a:t>
              </a:r>
            </a:p>
          </p:txBody>
        </p:sp>
        <p:sp>
          <p:nvSpPr>
            <p:cNvPr id="151" name="ZoneTexte 150">
              <a:extLst>
                <a:ext uri="{FF2B5EF4-FFF2-40B4-BE49-F238E27FC236}">
                  <a16:creationId xmlns:a16="http://schemas.microsoft.com/office/drawing/2014/main" id="{B0E74DB1-019E-48B1-AC97-5CC17F7714D7}"/>
                </a:ext>
              </a:extLst>
            </p:cNvPr>
            <p:cNvSpPr txBox="1"/>
            <p:nvPr/>
          </p:nvSpPr>
          <p:spPr>
            <a:xfrm>
              <a:off x="10252901" y="6504297"/>
              <a:ext cx="360000" cy="276999"/>
            </a:xfrm>
            <a:prstGeom prst="rect">
              <a:avLst/>
            </a:prstGeom>
            <a:noFill/>
          </p:spPr>
          <p:txBody>
            <a:bodyPr wrap="square" lIns="0" tIns="0" rIns="0" bIns="0" rtlCol="0">
              <a:spAutoFit/>
            </a:bodyPr>
            <a:lstStyle/>
            <a:p>
              <a:pPr algn="ctr"/>
              <a:r>
                <a:rPr lang="fr-FR" b="1" dirty="0"/>
                <a:t>10</a:t>
              </a:r>
            </a:p>
          </p:txBody>
        </p:sp>
      </p:grpSp>
      <p:cxnSp>
        <p:nvCxnSpPr>
          <p:cNvPr id="5" name="Connecteur droit 4">
            <a:extLst>
              <a:ext uri="{FF2B5EF4-FFF2-40B4-BE49-F238E27FC236}">
                <a16:creationId xmlns:a16="http://schemas.microsoft.com/office/drawing/2014/main" id="{E189BA93-D0FE-4F89-B4BA-31AAAFFC780E}"/>
              </a:ext>
            </a:extLst>
          </p:cNvPr>
          <p:cNvCxnSpPr>
            <a:cxnSpLocks/>
          </p:cNvCxnSpPr>
          <p:nvPr/>
        </p:nvCxnSpPr>
        <p:spPr>
          <a:xfrm flipV="1">
            <a:off x="3360840" y="1052573"/>
            <a:ext cx="7564946" cy="5359879"/>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248293F5-C64E-47E8-AC52-1867D093C4EB}"/>
              </a:ext>
            </a:extLst>
          </p:cNvPr>
          <p:cNvCxnSpPr>
            <a:cxnSpLocks/>
          </p:cNvCxnSpPr>
          <p:nvPr/>
        </p:nvCxnSpPr>
        <p:spPr>
          <a:xfrm>
            <a:off x="3425290" y="798474"/>
            <a:ext cx="7769360" cy="5530004"/>
          </a:xfrm>
          <a:prstGeom prst="line">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91EF9D80-4EDC-4887-B61C-2B164B1E727C}"/>
              </a:ext>
            </a:extLst>
          </p:cNvPr>
          <p:cNvCxnSpPr>
            <a:cxnSpLocks/>
          </p:cNvCxnSpPr>
          <p:nvPr/>
        </p:nvCxnSpPr>
        <p:spPr>
          <a:xfrm>
            <a:off x="3380894" y="3575846"/>
            <a:ext cx="4019764" cy="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cxnSp>
        <p:nvCxnSpPr>
          <p:cNvPr id="156" name="Connecteur droit 155">
            <a:extLst>
              <a:ext uri="{FF2B5EF4-FFF2-40B4-BE49-F238E27FC236}">
                <a16:creationId xmlns:a16="http://schemas.microsoft.com/office/drawing/2014/main" id="{0607FECB-1DEC-4137-9563-AA6C4F54F04D}"/>
              </a:ext>
            </a:extLst>
          </p:cNvPr>
          <p:cNvCxnSpPr>
            <a:cxnSpLocks/>
          </p:cNvCxnSpPr>
          <p:nvPr/>
        </p:nvCxnSpPr>
        <p:spPr>
          <a:xfrm>
            <a:off x="7391009" y="3586272"/>
            <a:ext cx="0" cy="2817974"/>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157" name="ZoneTexte 156">
            <a:extLst>
              <a:ext uri="{FF2B5EF4-FFF2-40B4-BE49-F238E27FC236}">
                <a16:creationId xmlns:a16="http://schemas.microsoft.com/office/drawing/2014/main" id="{298B395D-43CD-4D30-8C13-746E3C6C8E52}"/>
              </a:ext>
            </a:extLst>
          </p:cNvPr>
          <p:cNvSpPr txBox="1"/>
          <p:nvPr/>
        </p:nvSpPr>
        <p:spPr>
          <a:xfrm>
            <a:off x="2988000" y="3420000"/>
            <a:ext cx="321917" cy="276999"/>
          </a:xfrm>
          <a:prstGeom prst="rect">
            <a:avLst/>
          </a:prstGeom>
          <a:noFill/>
        </p:spPr>
        <p:txBody>
          <a:bodyPr wrap="square" lIns="0" tIns="0" rIns="0" bIns="0" rtlCol="0">
            <a:spAutoFit/>
          </a:bodyPr>
          <a:lstStyle/>
          <a:p>
            <a:pPr algn="ctr"/>
            <a:r>
              <a:rPr lang="fr-FR" b="1" dirty="0">
                <a:solidFill>
                  <a:srgbClr val="7030A0"/>
                </a:solidFill>
              </a:rPr>
              <a:t>P</a:t>
            </a:r>
            <a:r>
              <a:rPr lang="fr-FR" b="1" baseline="30000" dirty="0">
                <a:solidFill>
                  <a:srgbClr val="7030A0"/>
                </a:solidFill>
              </a:rPr>
              <a:t>c</a:t>
            </a:r>
          </a:p>
        </p:txBody>
      </p:sp>
      <p:sp>
        <p:nvSpPr>
          <p:cNvPr id="158" name="ZoneTexte 157">
            <a:extLst>
              <a:ext uri="{FF2B5EF4-FFF2-40B4-BE49-F238E27FC236}">
                <a16:creationId xmlns:a16="http://schemas.microsoft.com/office/drawing/2014/main" id="{0D23A00F-9EE9-4E0E-9CDA-75D741541A8D}"/>
              </a:ext>
            </a:extLst>
          </p:cNvPr>
          <p:cNvSpPr txBox="1"/>
          <p:nvPr/>
        </p:nvSpPr>
        <p:spPr>
          <a:xfrm>
            <a:off x="7296662" y="6447583"/>
            <a:ext cx="321917" cy="276999"/>
          </a:xfrm>
          <a:prstGeom prst="rect">
            <a:avLst/>
          </a:prstGeom>
          <a:noFill/>
        </p:spPr>
        <p:txBody>
          <a:bodyPr wrap="square" lIns="0" tIns="0" rIns="0" bIns="0" rtlCol="0">
            <a:spAutoFit/>
          </a:bodyPr>
          <a:lstStyle/>
          <a:p>
            <a:pPr algn="ctr"/>
            <a:r>
              <a:rPr lang="fr-FR" b="1" dirty="0" err="1">
                <a:solidFill>
                  <a:srgbClr val="7030A0"/>
                </a:solidFill>
              </a:rPr>
              <a:t>Q</a:t>
            </a:r>
            <a:r>
              <a:rPr lang="fr-FR" b="1" baseline="30000" dirty="0" err="1">
                <a:solidFill>
                  <a:srgbClr val="7030A0"/>
                </a:solidFill>
              </a:rPr>
              <a:t>c</a:t>
            </a:r>
            <a:endParaRPr lang="fr-FR" b="1" baseline="30000" dirty="0">
              <a:solidFill>
                <a:srgbClr val="7030A0"/>
              </a:solidFill>
            </a:endParaRPr>
          </a:p>
        </p:txBody>
      </p:sp>
      <p:sp>
        <p:nvSpPr>
          <p:cNvPr id="159" name="Triangle isocèle 18">
            <a:extLst>
              <a:ext uri="{FF2B5EF4-FFF2-40B4-BE49-F238E27FC236}">
                <a16:creationId xmlns:a16="http://schemas.microsoft.com/office/drawing/2014/main" id="{6AD7CCB8-0438-4723-BA20-6ACA363DF614}"/>
              </a:ext>
            </a:extLst>
          </p:cNvPr>
          <p:cNvSpPr/>
          <p:nvPr/>
        </p:nvSpPr>
        <p:spPr>
          <a:xfrm rot="10800000" flipH="1">
            <a:off x="3351496" y="3601741"/>
            <a:ext cx="3940965" cy="2797425"/>
          </a:xfrm>
          <a:custGeom>
            <a:avLst/>
            <a:gdLst>
              <a:gd name="connsiteX0" fmla="*/ 0 w 3963668"/>
              <a:gd name="connsiteY0" fmla="*/ 2710502 h 2710502"/>
              <a:gd name="connsiteX1" fmla="*/ 1981834 w 3963668"/>
              <a:gd name="connsiteY1" fmla="*/ 0 h 2710502"/>
              <a:gd name="connsiteX2" fmla="*/ 3963668 w 3963668"/>
              <a:gd name="connsiteY2" fmla="*/ 2710502 h 2710502"/>
              <a:gd name="connsiteX3" fmla="*/ 0 w 3963668"/>
              <a:gd name="connsiteY3" fmla="*/ 2710502 h 2710502"/>
              <a:gd name="connsiteX0" fmla="*/ 0 w 3963668"/>
              <a:gd name="connsiteY0" fmla="*/ 2795343 h 2795343"/>
              <a:gd name="connsiteX1" fmla="*/ 11632 w 3963668"/>
              <a:gd name="connsiteY1" fmla="*/ 0 h 2795343"/>
              <a:gd name="connsiteX2" fmla="*/ 3963668 w 3963668"/>
              <a:gd name="connsiteY2" fmla="*/ 2795343 h 2795343"/>
              <a:gd name="connsiteX3" fmla="*/ 0 w 3963668"/>
              <a:gd name="connsiteY3" fmla="*/ 2795343 h 2795343"/>
              <a:gd name="connsiteX0" fmla="*/ 0 w 3963668"/>
              <a:gd name="connsiteY0" fmla="*/ 2814694 h 2814694"/>
              <a:gd name="connsiteX1" fmla="*/ 39913 w 3963668"/>
              <a:gd name="connsiteY1" fmla="*/ 0 h 2814694"/>
              <a:gd name="connsiteX2" fmla="*/ 3963668 w 3963668"/>
              <a:gd name="connsiteY2" fmla="*/ 2814694 h 2814694"/>
              <a:gd name="connsiteX3" fmla="*/ 0 w 3963668"/>
              <a:gd name="connsiteY3" fmla="*/ 2814694 h 2814694"/>
              <a:gd name="connsiteX0" fmla="*/ 0 w 3963668"/>
              <a:gd name="connsiteY0" fmla="*/ 2785666 h 2785666"/>
              <a:gd name="connsiteX1" fmla="*/ 2206 w 3963668"/>
              <a:gd name="connsiteY1" fmla="*/ 0 h 2785666"/>
              <a:gd name="connsiteX2" fmla="*/ 3963668 w 3963668"/>
              <a:gd name="connsiteY2" fmla="*/ 2785666 h 2785666"/>
              <a:gd name="connsiteX3" fmla="*/ 0 w 3963668"/>
              <a:gd name="connsiteY3" fmla="*/ 2785666 h 2785666"/>
              <a:gd name="connsiteX0" fmla="*/ 0 w 3850546"/>
              <a:gd name="connsiteY0" fmla="*/ 2785666 h 2785666"/>
              <a:gd name="connsiteX1" fmla="*/ 2206 w 3850546"/>
              <a:gd name="connsiteY1" fmla="*/ 0 h 2785666"/>
              <a:gd name="connsiteX2" fmla="*/ 3850546 w 3850546"/>
              <a:gd name="connsiteY2" fmla="*/ 2785666 h 2785666"/>
              <a:gd name="connsiteX3" fmla="*/ 0 w 3850546"/>
              <a:gd name="connsiteY3" fmla="*/ 2785666 h 2785666"/>
              <a:gd name="connsiteX0" fmla="*/ 0 w 3784558"/>
              <a:gd name="connsiteY0" fmla="*/ 2785666 h 2785666"/>
              <a:gd name="connsiteX1" fmla="*/ 2206 w 3784558"/>
              <a:gd name="connsiteY1" fmla="*/ 0 h 2785666"/>
              <a:gd name="connsiteX2" fmla="*/ 3784558 w 3784558"/>
              <a:gd name="connsiteY2" fmla="*/ 2775990 h 2785666"/>
              <a:gd name="connsiteX3" fmla="*/ 0 w 3784558"/>
              <a:gd name="connsiteY3" fmla="*/ 2785666 h 2785666"/>
              <a:gd name="connsiteX0" fmla="*/ 0 w 3825501"/>
              <a:gd name="connsiteY0" fmla="*/ 2785666 h 2786496"/>
              <a:gd name="connsiteX1" fmla="*/ 2206 w 3825501"/>
              <a:gd name="connsiteY1" fmla="*/ 0 h 2786496"/>
              <a:gd name="connsiteX2" fmla="*/ 3825501 w 3825501"/>
              <a:gd name="connsiteY2" fmla="*/ 2786496 h 2786496"/>
              <a:gd name="connsiteX3" fmla="*/ 0 w 3825501"/>
              <a:gd name="connsiteY3" fmla="*/ 2785666 h 2786496"/>
              <a:gd name="connsiteX0" fmla="*/ 0 w 3931271"/>
              <a:gd name="connsiteY0" fmla="*/ 2785666 h 2786496"/>
              <a:gd name="connsiteX1" fmla="*/ 2206 w 3931271"/>
              <a:gd name="connsiteY1" fmla="*/ 0 h 2786496"/>
              <a:gd name="connsiteX2" fmla="*/ 3931271 w 3931271"/>
              <a:gd name="connsiteY2" fmla="*/ 2786496 h 2786496"/>
              <a:gd name="connsiteX3" fmla="*/ 0 w 3931271"/>
              <a:gd name="connsiteY3" fmla="*/ 2785666 h 2786496"/>
              <a:gd name="connsiteX0" fmla="*/ 0 w 3856209"/>
              <a:gd name="connsiteY0" fmla="*/ 2785666 h 2797002"/>
              <a:gd name="connsiteX1" fmla="*/ 2206 w 3856209"/>
              <a:gd name="connsiteY1" fmla="*/ 0 h 2797002"/>
              <a:gd name="connsiteX2" fmla="*/ 3856209 w 3856209"/>
              <a:gd name="connsiteY2" fmla="*/ 2797002 h 2797002"/>
              <a:gd name="connsiteX3" fmla="*/ 0 w 3856209"/>
              <a:gd name="connsiteY3" fmla="*/ 2785666 h 2797002"/>
              <a:gd name="connsiteX0" fmla="*/ 15303 w 3871512"/>
              <a:gd name="connsiteY0" fmla="*/ 2810180 h 2821516"/>
              <a:gd name="connsiteX1" fmla="*/ 449 w 3871512"/>
              <a:gd name="connsiteY1" fmla="*/ 0 h 2821516"/>
              <a:gd name="connsiteX2" fmla="*/ 3871512 w 3871512"/>
              <a:gd name="connsiteY2" fmla="*/ 2821516 h 2821516"/>
              <a:gd name="connsiteX3" fmla="*/ 15303 w 3871512"/>
              <a:gd name="connsiteY3" fmla="*/ 2810180 h 2821516"/>
              <a:gd name="connsiteX0" fmla="*/ 0 w 3886916"/>
              <a:gd name="connsiteY0" fmla="*/ 2834695 h 2834695"/>
              <a:gd name="connsiteX1" fmla="*/ 15853 w 3886916"/>
              <a:gd name="connsiteY1" fmla="*/ 0 h 2834695"/>
              <a:gd name="connsiteX2" fmla="*/ 3886916 w 3886916"/>
              <a:gd name="connsiteY2" fmla="*/ 2821516 h 2834695"/>
              <a:gd name="connsiteX3" fmla="*/ 0 w 3886916"/>
              <a:gd name="connsiteY3" fmla="*/ 2834695 h 2834695"/>
              <a:gd name="connsiteX0" fmla="*/ 0 w 3903976"/>
              <a:gd name="connsiteY0" fmla="*/ 2838197 h 2838197"/>
              <a:gd name="connsiteX1" fmla="*/ 32913 w 3903976"/>
              <a:gd name="connsiteY1" fmla="*/ 0 h 2838197"/>
              <a:gd name="connsiteX2" fmla="*/ 3903976 w 3903976"/>
              <a:gd name="connsiteY2" fmla="*/ 2821516 h 2838197"/>
              <a:gd name="connsiteX3" fmla="*/ 0 w 3903976"/>
              <a:gd name="connsiteY3" fmla="*/ 2838197 h 2838197"/>
              <a:gd name="connsiteX0" fmla="*/ 0 w 3903976"/>
              <a:gd name="connsiteY0" fmla="*/ 2834696 h 2834696"/>
              <a:gd name="connsiteX1" fmla="*/ 32913 w 3903976"/>
              <a:gd name="connsiteY1" fmla="*/ 0 h 2834696"/>
              <a:gd name="connsiteX2" fmla="*/ 3903976 w 3903976"/>
              <a:gd name="connsiteY2" fmla="*/ 2821516 h 2834696"/>
              <a:gd name="connsiteX3" fmla="*/ 0 w 3903976"/>
              <a:gd name="connsiteY3" fmla="*/ 2834696 h 2834696"/>
              <a:gd name="connsiteX0" fmla="*/ 0 w 3897152"/>
              <a:gd name="connsiteY0" fmla="*/ 2824190 h 2824190"/>
              <a:gd name="connsiteX1" fmla="*/ 26089 w 3897152"/>
              <a:gd name="connsiteY1" fmla="*/ 0 h 2824190"/>
              <a:gd name="connsiteX2" fmla="*/ 3897152 w 3897152"/>
              <a:gd name="connsiteY2" fmla="*/ 2821516 h 2824190"/>
              <a:gd name="connsiteX3" fmla="*/ 0 w 3897152"/>
              <a:gd name="connsiteY3" fmla="*/ 2824190 h 2824190"/>
              <a:gd name="connsiteX0" fmla="*/ 0 w 3897152"/>
              <a:gd name="connsiteY0" fmla="*/ 2840949 h 2840949"/>
              <a:gd name="connsiteX1" fmla="*/ 9760 w 3897152"/>
              <a:gd name="connsiteY1" fmla="*/ 0 h 2840949"/>
              <a:gd name="connsiteX2" fmla="*/ 3897152 w 3897152"/>
              <a:gd name="connsiteY2" fmla="*/ 2838275 h 2840949"/>
              <a:gd name="connsiteX3" fmla="*/ 0 w 3897152"/>
              <a:gd name="connsiteY3" fmla="*/ 2840949 h 2840949"/>
              <a:gd name="connsiteX0" fmla="*/ 0 w 3903683"/>
              <a:gd name="connsiteY0" fmla="*/ 2837598 h 2838275"/>
              <a:gd name="connsiteX1" fmla="*/ 16291 w 3903683"/>
              <a:gd name="connsiteY1" fmla="*/ 0 h 2838275"/>
              <a:gd name="connsiteX2" fmla="*/ 3903683 w 3903683"/>
              <a:gd name="connsiteY2" fmla="*/ 2838275 h 2838275"/>
              <a:gd name="connsiteX3" fmla="*/ 0 w 3903683"/>
              <a:gd name="connsiteY3" fmla="*/ 2837598 h 2838275"/>
              <a:gd name="connsiteX0" fmla="*/ 11409 w 3887927"/>
              <a:gd name="connsiteY0" fmla="*/ 2832882 h 2838275"/>
              <a:gd name="connsiteX1" fmla="*/ 535 w 3887927"/>
              <a:gd name="connsiteY1" fmla="*/ 0 h 2838275"/>
              <a:gd name="connsiteX2" fmla="*/ 3887927 w 3887927"/>
              <a:gd name="connsiteY2" fmla="*/ 2838275 h 2838275"/>
              <a:gd name="connsiteX3" fmla="*/ 11409 w 3887927"/>
              <a:gd name="connsiteY3" fmla="*/ 2832882 h 2838275"/>
              <a:gd name="connsiteX0" fmla="*/ 33769 w 3910287"/>
              <a:gd name="connsiteY0" fmla="*/ 2861180 h 2866573"/>
              <a:gd name="connsiteX1" fmla="*/ 257 w 3910287"/>
              <a:gd name="connsiteY1" fmla="*/ 0 h 2866573"/>
              <a:gd name="connsiteX2" fmla="*/ 3910287 w 3910287"/>
              <a:gd name="connsiteY2" fmla="*/ 2866573 h 2866573"/>
              <a:gd name="connsiteX3" fmla="*/ 33769 w 3910287"/>
              <a:gd name="connsiteY3" fmla="*/ 2861180 h 2866573"/>
              <a:gd name="connsiteX0" fmla="*/ 24780 w 3910354"/>
              <a:gd name="connsiteY0" fmla="*/ 2856464 h 2866573"/>
              <a:gd name="connsiteX1" fmla="*/ 324 w 3910354"/>
              <a:gd name="connsiteY1" fmla="*/ 0 h 2866573"/>
              <a:gd name="connsiteX2" fmla="*/ 3910354 w 3910354"/>
              <a:gd name="connsiteY2" fmla="*/ 2866573 h 2866573"/>
              <a:gd name="connsiteX3" fmla="*/ 24780 w 3910354"/>
              <a:gd name="connsiteY3" fmla="*/ 2856464 h 2866573"/>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24780 w 3883188"/>
              <a:gd name="connsiteY0" fmla="*/ 2856464 h 2871289"/>
              <a:gd name="connsiteX1" fmla="*/ 324 w 3883188"/>
              <a:gd name="connsiteY1" fmla="*/ 0 h 2871289"/>
              <a:gd name="connsiteX2" fmla="*/ 3883188 w 3883188"/>
              <a:gd name="connsiteY2" fmla="*/ 2871289 h 2871289"/>
              <a:gd name="connsiteX3" fmla="*/ 24780 w 3883188"/>
              <a:gd name="connsiteY3" fmla="*/ 2856464 h 2871289"/>
              <a:gd name="connsiteX0" fmla="*/ 83437 w 3882985"/>
              <a:gd name="connsiteY0" fmla="*/ 2847031 h 2871289"/>
              <a:gd name="connsiteX1" fmla="*/ 121 w 3882985"/>
              <a:gd name="connsiteY1" fmla="*/ 0 h 2871289"/>
              <a:gd name="connsiteX2" fmla="*/ 3882985 w 3882985"/>
              <a:gd name="connsiteY2" fmla="*/ 2871289 h 2871289"/>
              <a:gd name="connsiteX3" fmla="*/ 83437 w 3882985"/>
              <a:gd name="connsiteY3" fmla="*/ 2847031 h 2871289"/>
              <a:gd name="connsiteX0" fmla="*/ 24780 w 3883188"/>
              <a:gd name="connsiteY0" fmla="*/ 2870613 h 2871289"/>
              <a:gd name="connsiteX1" fmla="*/ 324 w 3883188"/>
              <a:gd name="connsiteY1" fmla="*/ 0 h 2871289"/>
              <a:gd name="connsiteX2" fmla="*/ 3883188 w 3883188"/>
              <a:gd name="connsiteY2" fmla="*/ 2871289 h 2871289"/>
              <a:gd name="connsiteX3" fmla="*/ 24780 w 3883188"/>
              <a:gd name="connsiteY3" fmla="*/ 2870613 h 2871289"/>
            </a:gdLst>
            <a:ahLst/>
            <a:cxnLst>
              <a:cxn ang="0">
                <a:pos x="connsiteX0" y="connsiteY0"/>
              </a:cxn>
              <a:cxn ang="0">
                <a:pos x="connsiteX1" y="connsiteY1"/>
              </a:cxn>
              <a:cxn ang="0">
                <a:pos x="connsiteX2" y="connsiteY2"/>
              </a:cxn>
              <a:cxn ang="0">
                <a:pos x="connsiteX3" y="connsiteY3"/>
              </a:cxn>
            </a:cxnLst>
            <a:rect l="l" t="t" r="r" b="b"/>
            <a:pathLst>
              <a:path w="3883188" h="2871289">
                <a:moveTo>
                  <a:pt x="24780" y="2870613"/>
                </a:moveTo>
                <a:cubicBezTo>
                  <a:pt x="28657" y="1938832"/>
                  <a:pt x="-3553" y="931781"/>
                  <a:pt x="324" y="0"/>
                </a:cubicBezTo>
                <a:lnTo>
                  <a:pt x="3883188" y="2871289"/>
                </a:lnTo>
                <a:lnTo>
                  <a:pt x="24780" y="2870613"/>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a:extLst>
              <a:ext uri="{FF2B5EF4-FFF2-40B4-BE49-F238E27FC236}">
                <a16:creationId xmlns:a16="http://schemas.microsoft.com/office/drawing/2014/main" id="{2C381F42-2140-4E77-83E5-9C36EE8C0360}"/>
              </a:ext>
            </a:extLst>
          </p:cNvPr>
          <p:cNvSpPr txBox="1">
            <a:spLocks noChangeArrowheads="1"/>
          </p:cNvSpPr>
          <p:nvPr/>
        </p:nvSpPr>
        <p:spPr bwMode="auto">
          <a:xfrm>
            <a:off x="10868531" y="924999"/>
            <a:ext cx="800954"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t>Offre</a:t>
            </a:r>
          </a:p>
        </p:txBody>
      </p:sp>
      <p:sp>
        <p:nvSpPr>
          <p:cNvPr id="162" name="ZoneTexte 161">
            <a:extLst>
              <a:ext uri="{FF2B5EF4-FFF2-40B4-BE49-F238E27FC236}">
                <a16:creationId xmlns:a16="http://schemas.microsoft.com/office/drawing/2014/main" id="{7087C153-19AC-433A-8D82-1D2F5378B518}"/>
              </a:ext>
            </a:extLst>
          </p:cNvPr>
          <p:cNvSpPr txBox="1">
            <a:spLocks noChangeArrowheads="1"/>
          </p:cNvSpPr>
          <p:nvPr/>
        </p:nvSpPr>
        <p:spPr bwMode="auto">
          <a:xfrm>
            <a:off x="10910438" y="5731394"/>
            <a:ext cx="1114780" cy="38048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000" b="1" dirty="0">
                <a:solidFill>
                  <a:srgbClr val="FF0000"/>
                </a:solidFill>
              </a:rPr>
              <a:t>Demande</a:t>
            </a:r>
          </a:p>
        </p:txBody>
      </p:sp>
      <p:cxnSp>
        <p:nvCxnSpPr>
          <p:cNvPr id="71" name="Connecteur droit 70">
            <a:extLst>
              <a:ext uri="{FF2B5EF4-FFF2-40B4-BE49-F238E27FC236}">
                <a16:creationId xmlns:a16="http://schemas.microsoft.com/office/drawing/2014/main" id="{209A9496-8E00-43A5-81CF-F5E04F4E021D}"/>
              </a:ext>
            </a:extLst>
          </p:cNvPr>
          <p:cNvCxnSpPr>
            <a:cxnSpLocks/>
          </p:cNvCxnSpPr>
          <p:nvPr/>
        </p:nvCxnSpPr>
        <p:spPr>
          <a:xfrm>
            <a:off x="3372536" y="2693153"/>
            <a:ext cx="2723464" cy="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2" name="Connecteur droit 71">
            <a:extLst>
              <a:ext uri="{FF2B5EF4-FFF2-40B4-BE49-F238E27FC236}">
                <a16:creationId xmlns:a16="http://schemas.microsoft.com/office/drawing/2014/main" id="{883257C9-A1A9-4B8C-8E66-895D21C0D3EE}"/>
              </a:ext>
            </a:extLst>
          </p:cNvPr>
          <p:cNvCxnSpPr>
            <a:cxnSpLocks/>
          </p:cNvCxnSpPr>
          <p:nvPr/>
        </p:nvCxnSpPr>
        <p:spPr>
          <a:xfrm>
            <a:off x="6156000" y="2715949"/>
            <a:ext cx="0" cy="3703688"/>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cxnSp>
        <p:nvCxnSpPr>
          <p:cNvPr id="74" name="Connecteur droit 73">
            <a:extLst>
              <a:ext uri="{FF2B5EF4-FFF2-40B4-BE49-F238E27FC236}">
                <a16:creationId xmlns:a16="http://schemas.microsoft.com/office/drawing/2014/main" id="{890656B4-F64F-4DE2-9309-7A37DBC3B89D}"/>
              </a:ext>
            </a:extLst>
          </p:cNvPr>
          <p:cNvCxnSpPr>
            <a:cxnSpLocks/>
          </p:cNvCxnSpPr>
          <p:nvPr/>
        </p:nvCxnSpPr>
        <p:spPr>
          <a:xfrm flipV="1">
            <a:off x="8800747" y="3160054"/>
            <a:ext cx="628267" cy="9000"/>
          </a:xfrm>
          <a:prstGeom prst="line">
            <a:avLst/>
          </a:prstGeom>
          <a:ln w="31750">
            <a:solidFill>
              <a:srgbClr val="7030A0"/>
            </a:solidFill>
            <a:prstDash val="dash"/>
            <a:tailEnd type="none"/>
          </a:ln>
        </p:spPr>
        <p:style>
          <a:lnRef idx="1">
            <a:schemeClr val="dk1"/>
          </a:lnRef>
          <a:fillRef idx="0">
            <a:schemeClr val="dk1"/>
          </a:fillRef>
          <a:effectRef idx="0">
            <a:schemeClr val="dk1"/>
          </a:effectRef>
          <a:fontRef idx="minor">
            <a:schemeClr val="tx1"/>
          </a:fontRef>
        </p:style>
      </p:cxnSp>
      <p:sp>
        <p:nvSpPr>
          <p:cNvPr id="75" name="Rectangle 74">
            <a:extLst>
              <a:ext uri="{FF2B5EF4-FFF2-40B4-BE49-F238E27FC236}">
                <a16:creationId xmlns:a16="http://schemas.microsoft.com/office/drawing/2014/main" id="{211EF06E-EA4A-48DE-9607-E3BF7B8A6BFD}"/>
              </a:ext>
            </a:extLst>
          </p:cNvPr>
          <p:cNvSpPr/>
          <p:nvPr/>
        </p:nvSpPr>
        <p:spPr>
          <a:xfrm>
            <a:off x="9347497" y="2948985"/>
            <a:ext cx="2702109" cy="646331"/>
          </a:xfrm>
          <a:prstGeom prst="rect">
            <a:avLst/>
          </a:prstGeom>
        </p:spPr>
        <p:txBody>
          <a:bodyPr wrap="square">
            <a:spAutoFit/>
          </a:bodyPr>
          <a:lstStyle/>
          <a:p>
            <a:r>
              <a:rPr lang="fr-FR" b="1" dirty="0">
                <a:solidFill>
                  <a:srgbClr val="7030A0"/>
                </a:solidFill>
                <a:latin typeface="+mj-lt"/>
              </a:rPr>
              <a:t>Situation de concurrence</a:t>
            </a:r>
          </a:p>
          <a:p>
            <a:r>
              <a:rPr lang="fr-FR" b="1" dirty="0">
                <a:solidFill>
                  <a:srgbClr val="7030A0"/>
                </a:solidFill>
                <a:latin typeface="+mj-lt"/>
              </a:rPr>
              <a:t>Pure et parfaite</a:t>
            </a:r>
          </a:p>
        </p:txBody>
      </p:sp>
      <p:cxnSp>
        <p:nvCxnSpPr>
          <p:cNvPr id="76" name="Connecteur droit 75">
            <a:extLst>
              <a:ext uri="{FF2B5EF4-FFF2-40B4-BE49-F238E27FC236}">
                <a16:creationId xmlns:a16="http://schemas.microsoft.com/office/drawing/2014/main" id="{FE0217BE-7A00-4579-8FF4-F25ED9ADB7D1}"/>
              </a:ext>
            </a:extLst>
          </p:cNvPr>
          <p:cNvCxnSpPr>
            <a:cxnSpLocks/>
          </p:cNvCxnSpPr>
          <p:nvPr/>
        </p:nvCxnSpPr>
        <p:spPr>
          <a:xfrm flipV="1">
            <a:off x="8832251" y="3848776"/>
            <a:ext cx="628267" cy="9000"/>
          </a:xfrm>
          <a:prstGeom prst="line">
            <a:avLst/>
          </a:prstGeom>
          <a:ln w="31750">
            <a:solidFill>
              <a:schemeClr val="tx1"/>
            </a:solidFill>
            <a:prstDash val="dash"/>
            <a:tailEnd type="none"/>
          </a:ln>
        </p:spPr>
        <p:style>
          <a:lnRef idx="1">
            <a:schemeClr val="dk1"/>
          </a:lnRef>
          <a:fillRef idx="0">
            <a:schemeClr val="dk1"/>
          </a:fillRef>
          <a:effectRef idx="0">
            <a:schemeClr val="dk1"/>
          </a:effectRef>
          <a:fontRef idx="minor">
            <a:schemeClr val="tx1"/>
          </a:fontRef>
        </p:style>
      </p:cxnSp>
      <p:sp>
        <p:nvSpPr>
          <p:cNvPr id="77" name="Rectangle 76">
            <a:extLst>
              <a:ext uri="{FF2B5EF4-FFF2-40B4-BE49-F238E27FC236}">
                <a16:creationId xmlns:a16="http://schemas.microsoft.com/office/drawing/2014/main" id="{96D27856-9C71-45DE-A7B9-94D3A5AD21DD}"/>
              </a:ext>
            </a:extLst>
          </p:cNvPr>
          <p:cNvSpPr/>
          <p:nvPr/>
        </p:nvSpPr>
        <p:spPr>
          <a:xfrm>
            <a:off x="9377022" y="3625284"/>
            <a:ext cx="2477640" cy="369332"/>
          </a:xfrm>
          <a:prstGeom prst="rect">
            <a:avLst/>
          </a:prstGeom>
        </p:spPr>
        <p:txBody>
          <a:bodyPr wrap="square">
            <a:spAutoFit/>
          </a:bodyPr>
          <a:lstStyle/>
          <a:p>
            <a:r>
              <a:rPr lang="fr-FR" b="1" dirty="0">
                <a:latin typeface="+mj-lt"/>
              </a:rPr>
              <a:t>Situation de monopole</a:t>
            </a:r>
          </a:p>
        </p:txBody>
      </p:sp>
      <p:sp>
        <p:nvSpPr>
          <p:cNvPr id="90" name="ZoneTexte 89">
            <a:extLst>
              <a:ext uri="{FF2B5EF4-FFF2-40B4-BE49-F238E27FC236}">
                <a16:creationId xmlns:a16="http://schemas.microsoft.com/office/drawing/2014/main" id="{287A3F59-D165-4084-8EF7-52A56E24404C}"/>
              </a:ext>
            </a:extLst>
          </p:cNvPr>
          <p:cNvSpPr txBox="1"/>
          <p:nvPr/>
        </p:nvSpPr>
        <p:spPr>
          <a:xfrm>
            <a:off x="2999656" y="2503929"/>
            <a:ext cx="321917" cy="276999"/>
          </a:xfrm>
          <a:prstGeom prst="rect">
            <a:avLst/>
          </a:prstGeom>
          <a:noFill/>
        </p:spPr>
        <p:txBody>
          <a:bodyPr wrap="square" lIns="0" tIns="0" rIns="0" bIns="0" rtlCol="0">
            <a:spAutoFit/>
          </a:bodyPr>
          <a:lstStyle/>
          <a:p>
            <a:pPr algn="ctr"/>
            <a:r>
              <a:rPr lang="fr-FR" b="1" dirty="0"/>
              <a:t>P</a:t>
            </a:r>
            <a:r>
              <a:rPr lang="fr-FR" b="1" baseline="30000" dirty="0"/>
              <a:t>m</a:t>
            </a:r>
          </a:p>
        </p:txBody>
      </p:sp>
      <p:sp>
        <p:nvSpPr>
          <p:cNvPr id="91" name="ZoneTexte 90">
            <a:extLst>
              <a:ext uri="{FF2B5EF4-FFF2-40B4-BE49-F238E27FC236}">
                <a16:creationId xmlns:a16="http://schemas.microsoft.com/office/drawing/2014/main" id="{412B8578-AC0A-475A-A52D-F4950A9F80B1}"/>
              </a:ext>
            </a:extLst>
          </p:cNvPr>
          <p:cNvSpPr txBox="1"/>
          <p:nvPr/>
        </p:nvSpPr>
        <p:spPr>
          <a:xfrm>
            <a:off x="5884483" y="6389551"/>
            <a:ext cx="321917" cy="276999"/>
          </a:xfrm>
          <a:prstGeom prst="rect">
            <a:avLst/>
          </a:prstGeom>
          <a:noFill/>
        </p:spPr>
        <p:txBody>
          <a:bodyPr wrap="square" lIns="0" tIns="0" rIns="0" bIns="0" rtlCol="0">
            <a:spAutoFit/>
          </a:bodyPr>
          <a:lstStyle/>
          <a:p>
            <a:pPr algn="ctr"/>
            <a:r>
              <a:rPr lang="fr-FR" b="1" dirty="0" err="1"/>
              <a:t>Q</a:t>
            </a:r>
            <a:r>
              <a:rPr lang="fr-FR" b="1" baseline="30000" dirty="0" err="1"/>
              <a:t>m</a:t>
            </a:r>
            <a:endParaRPr lang="fr-FR" b="1" baseline="30000" dirty="0"/>
          </a:p>
        </p:txBody>
      </p:sp>
      <p:sp>
        <p:nvSpPr>
          <p:cNvPr id="93" name="Rectangle 92">
            <a:extLst>
              <a:ext uri="{FF2B5EF4-FFF2-40B4-BE49-F238E27FC236}">
                <a16:creationId xmlns:a16="http://schemas.microsoft.com/office/drawing/2014/main" id="{44F4650D-BD41-4E83-9A7F-04B65538E2C0}"/>
              </a:ext>
            </a:extLst>
          </p:cNvPr>
          <p:cNvSpPr/>
          <p:nvPr/>
        </p:nvSpPr>
        <p:spPr>
          <a:xfrm>
            <a:off x="-2860524" y="2111901"/>
            <a:ext cx="2873937" cy="3139321"/>
          </a:xfrm>
          <a:prstGeom prst="rect">
            <a:avLst/>
          </a:prstGeom>
        </p:spPr>
        <p:txBody>
          <a:bodyPr wrap="square">
            <a:spAutoFit/>
          </a:bodyPr>
          <a:lstStyle/>
          <a:p>
            <a:r>
              <a:rPr lang="fr-FR" b="1" dirty="0">
                <a:latin typeface="+mj-lt"/>
              </a:rPr>
              <a:t>La perte des </a:t>
            </a:r>
            <a:r>
              <a:rPr lang="fr-FR" b="1" dirty="0" err="1">
                <a:latin typeface="+mj-lt"/>
              </a:rPr>
              <a:t>consom-mateurs</a:t>
            </a:r>
            <a:r>
              <a:rPr lang="fr-FR" b="1" dirty="0">
                <a:latin typeface="+mj-lt"/>
              </a:rPr>
              <a:t> (plus élevée que le gain de surplus réalisé</a:t>
            </a:r>
          </a:p>
          <a:p>
            <a:r>
              <a:rPr lang="fr-FR" b="1" dirty="0">
                <a:latin typeface="+mj-lt"/>
              </a:rPr>
              <a:t>par le monopole) associée à la limitation des quantités génèrent une perte sèche en bien-être pour la société. En d’autres termes, ce que gagne le monopole est inférieur à la perte des</a:t>
            </a:r>
          </a:p>
          <a:p>
            <a:r>
              <a:rPr lang="fr-FR" b="1" dirty="0">
                <a:latin typeface="+mj-lt"/>
              </a:rPr>
              <a:t>consommateurs.</a:t>
            </a:r>
          </a:p>
        </p:txBody>
      </p:sp>
      <p:sp>
        <p:nvSpPr>
          <p:cNvPr id="2" name="Rectangle 1">
            <a:extLst>
              <a:ext uri="{FF2B5EF4-FFF2-40B4-BE49-F238E27FC236}">
                <a16:creationId xmlns:a16="http://schemas.microsoft.com/office/drawing/2014/main" id="{802FC8C5-98E1-4658-98E9-2FAB3F6EE363}"/>
              </a:ext>
            </a:extLst>
          </p:cNvPr>
          <p:cNvSpPr/>
          <p:nvPr/>
        </p:nvSpPr>
        <p:spPr>
          <a:xfrm>
            <a:off x="3384000" y="2715949"/>
            <a:ext cx="2736000" cy="851022"/>
          </a:xfrm>
          <a:prstGeom prst="rect">
            <a:avLst/>
          </a:prstGeom>
          <a:pattFill prst="wdUpDiag">
            <a:fgClr>
              <a:schemeClr val="accent5">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a:extLst>
              <a:ext uri="{FF2B5EF4-FFF2-40B4-BE49-F238E27FC236}">
                <a16:creationId xmlns:a16="http://schemas.microsoft.com/office/drawing/2014/main" id="{6877940E-BB4C-4B42-A0F6-5F1D0F629B48}"/>
              </a:ext>
            </a:extLst>
          </p:cNvPr>
          <p:cNvSpPr txBox="1">
            <a:spLocks noChangeArrowheads="1"/>
          </p:cNvSpPr>
          <p:nvPr/>
        </p:nvSpPr>
        <p:spPr bwMode="auto">
          <a:xfrm>
            <a:off x="5565269" y="1684695"/>
            <a:ext cx="218596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 les consommateurs mais gagné par le monopole</a:t>
            </a:r>
          </a:p>
        </p:txBody>
      </p:sp>
      <p:cxnSp>
        <p:nvCxnSpPr>
          <p:cNvPr id="79" name="Connecteur droit avec flèche 78">
            <a:extLst>
              <a:ext uri="{FF2B5EF4-FFF2-40B4-BE49-F238E27FC236}">
                <a16:creationId xmlns:a16="http://schemas.microsoft.com/office/drawing/2014/main" id="{24CBE662-909A-4B2B-A9A3-805F2E41B157}"/>
              </a:ext>
            </a:extLst>
          </p:cNvPr>
          <p:cNvCxnSpPr>
            <a:cxnSpLocks/>
          </p:cNvCxnSpPr>
          <p:nvPr/>
        </p:nvCxnSpPr>
        <p:spPr>
          <a:xfrm flipH="1">
            <a:off x="5948235" y="2436644"/>
            <a:ext cx="255281" cy="4457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riangle isocèle 7">
            <a:extLst>
              <a:ext uri="{FF2B5EF4-FFF2-40B4-BE49-F238E27FC236}">
                <a16:creationId xmlns:a16="http://schemas.microsoft.com/office/drawing/2014/main" id="{83896634-8DE6-4C73-BFB2-223FD478AF0E}"/>
              </a:ext>
            </a:extLst>
          </p:cNvPr>
          <p:cNvSpPr/>
          <p:nvPr/>
        </p:nvSpPr>
        <p:spPr>
          <a:xfrm rot="13388911">
            <a:off x="5867277" y="2992358"/>
            <a:ext cx="1362696" cy="745216"/>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Lst>
            <a:ahLst/>
            <a:cxnLst>
              <a:cxn ang="0">
                <a:pos x="connsiteX0" y="connsiteY0"/>
              </a:cxn>
              <a:cxn ang="0">
                <a:pos x="connsiteX1" y="connsiteY1"/>
              </a:cxn>
              <a:cxn ang="0">
                <a:pos x="connsiteX2" y="connsiteY2"/>
              </a:cxn>
              <a:cxn ang="0">
                <a:pos x="connsiteX3" y="connsiteY3"/>
              </a:cxn>
            </a:cxnLst>
            <a:rect l="l" t="t" r="r" b="b"/>
            <a:pathLst>
              <a:path w="1345195" h="779415">
                <a:moveTo>
                  <a:pt x="0" y="779415"/>
                </a:moveTo>
                <a:lnTo>
                  <a:pt x="786314" y="0"/>
                </a:lnTo>
                <a:lnTo>
                  <a:pt x="1345195" y="607392"/>
                </a:lnTo>
                <a:lnTo>
                  <a:pt x="0" y="779415"/>
                </a:lnTo>
                <a:close/>
              </a:path>
            </a:pathLst>
          </a:custGeom>
          <a:pattFill prst="wdDnDiag">
            <a:fgClr>
              <a:schemeClr val="tx1">
                <a:lumMod val="75000"/>
                <a:lumOff val="25000"/>
              </a:schemeClr>
            </a:fgClr>
            <a:bgClr>
              <a:schemeClr val="accent6">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a:extLst>
              <a:ext uri="{FF2B5EF4-FFF2-40B4-BE49-F238E27FC236}">
                <a16:creationId xmlns:a16="http://schemas.microsoft.com/office/drawing/2014/main" id="{7F37C50E-5C80-4A00-A615-A2D23CEF834E}"/>
              </a:ext>
            </a:extLst>
          </p:cNvPr>
          <p:cNvSpPr txBox="1">
            <a:spLocks noChangeArrowheads="1"/>
          </p:cNvSpPr>
          <p:nvPr/>
        </p:nvSpPr>
        <p:spPr bwMode="auto">
          <a:xfrm>
            <a:off x="6772670" y="2636200"/>
            <a:ext cx="1667110" cy="492443"/>
          </a:xfrm>
          <a:prstGeom prst="rect">
            <a:avLst/>
          </a:prstGeom>
          <a:solidFill>
            <a:schemeClr val="bg1">
              <a:alpha val="58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consommateurs</a:t>
            </a:r>
          </a:p>
        </p:txBody>
      </p:sp>
      <p:cxnSp>
        <p:nvCxnSpPr>
          <p:cNvPr id="82" name="Connecteur droit avec flèche 81">
            <a:extLst>
              <a:ext uri="{FF2B5EF4-FFF2-40B4-BE49-F238E27FC236}">
                <a16:creationId xmlns:a16="http://schemas.microsoft.com/office/drawing/2014/main" id="{6BAB183F-86E2-45B2-9E4A-1EF67F17F313}"/>
              </a:ext>
            </a:extLst>
          </p:cNvPr>
          <p:cNvCxnSpPr>
            <a:cxnSpLocks/>
          </p:cNvCxnSpPr>
          <p:nvPr/>
        </p:nvCxnSpPr>
        <p:spPr>
          <a:xfrm flipH="1">
            <a:off x="6340453" y="2895834"/>
            <a:ext cx="450449" cy="2500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riangle isocèle 7">
            <a:extLst>
              <a:ext uri="{FF2B5EF4-FFF2-40B4-BE49-F238E27FC236}">
                <a16:creationId xmlns:a16="http://schemas.microsoft.com/office/drawing/2014/main" id="{48F57AAB-4477-473A-AF05-E9514DDE5602}"/>
              </a:ext>
            </a:extLst>
          </p:cNvPr>
          <p:cNvSpPr/>
          <p:nvPr/>
        </p:nvSpPr>
        <p:spPr>
          <a:xfrm rot="18949155">
            <a:off x="5863648" y="3399547"/>
            <a:ext cx="1348399" cy="789066"/>
          </a:xfrm>
          <a:custGeom>
            <a:avLst/>
            <a:gdLst>
              <a:gd name="connsiteX0" fmla="*/ 0 w 1285272"/>
              <a:gd name="connsiteY0" fmla="*/ 704398 h 704398"/>
              <a:gd name="connsiteX1" fmla="*/ 642636 w 1285272"/>
              <a:gd name="connsiteY1" fmla="*/ 0 h 704398"/>
              <a:gd name="connsiteX2" fmla="*/ 1285272 w 1285272"/>
              <a:gd name="connsiteY2" fmla="*/ 704398 h 704398"/>
              <a:gd name="connsiteX3" fmla="*/ 0 w 1285272"/>
              <a:gd name="connsiteY3" fmla="*/ 704398 h 704398"/>
              <a:gd name="connsiteX0" fmla="*/ 0 w 1207499"/>
              <a:gd name="connsiteY0" fmla="*/ 704398 h 704398"/>
              <a:gd name="connsiteX1" fmla="*/ 642636 w 1207499"/>
              <a:gd name="connsiteY1" fmla="*/ 0 h 704398"/>
              <a:gd name="connsiteX2" fmla="*/ 1207499 w 1207499"/>
              <a:gd name="connsiteY2" fmla="*/ 587722 h 704398"/>
              <a:gd name="connsiteX3" fmla="*/ 0 w 1207499"/>
              <a:gd name="connsiteY3" fmla="*/ 704398 h 704398"/>
              <a:gd name="connsiteX0" fmla="*/ 0 w 1365864"/>
              <a:gd name="connsiteY0" fmla="*/ 726460 h 726460"/>
              <a:gd name="connsiteX1" fmla="*/ 801001 w 1365864"/>
              <a:gd name="connsiteY1" fmla="*/ 0 h 726460"/>
              <a:gd name="connsiteX2" fmla="*/ 1365864 w 1365864"/>
              <a:gd name="connsiteY2" fmla="*/ 587722 h 726460"/>
              <a:gd name="connsiteX3" fmla="*/ 0 w 1365864"/>
              <a:gd name="connsiteY3" fmla="*/ 726460 h 726460"/>
              <a:gd name="connsiteX0" fmla="*/ 0 w 1345195"/>
              <a:gd name="connsiteY0" fmla="*/ 726460 h 726460"/>
              <a:gd name="connsiteX1" fmla="*/ 801001 w 1345195"/>
              <a:gd name="connsiteY1" fmla="*/ 0 h 726460"/>
              <a:gd name="connsiteX2" fmla="*/ 1345195 w 1345195"/>
              <a:gd name="connsiteY2" fmla="*/ 554437 h 726460"/>
              <a:gd name="connsiteX3" fmla="*/ 0 w 1345195"/>
              <a:gd name="connsiteY3" fmla="*/ 726460 h 726460"/>
              <a:gd name="connsiteX0" fmla="*/ 0 w 1345195"/>
              <a:gd name="connsiteY0" fmla="*/ 779415 h 779415"/>
              <a:gd name="connsiteX1" fmla="*/ 786314 w 1345195"/>
              <a:gd name="connsiteY1" fmla="*/ 0 h 779415"/>
              <a:gd name="connsiteX2" fmla="*/ 1345195 w 1345195"/>
              <a:gd name="connsiteY2" fmla="*/ 607392 h 779415"/>
              <a:gd name="connsiteX3" fmla="*/ 0 w 1345195"/>
              <a:gd name="connsiteY3" fmla="*/ 779415 h 779415"/>
              <a:gd name="connsiteX0" fmla="*/ 0 w 1012328"/>
              <a:gd name="connsiteY0" fmla="*/ 518010 h 607392"/>
              <a:gd name="connsiteX1" fmla="*/ 453447 w 1012328"/>
              <a:gd name="connsiteY1" fmla="*/ 0 h 607392"/>
              <a:gd name="connsiteX2" fmla="*/ 1012328 w 1012328"/>
              <a:gd name="connsiteY2" fmla="*/ 607392 h 607392"/>
              <a:gd name="connsiteX3" fmla="*/ 0 w 1012328"/>
              <a:gd name="connsiteY3" fmla="*/ 518010 h 607392"/>
              <a:gd name="connsiteX0" fmla="*/ 0 w 1242768"/>
              <a:gd name="connsiteY0" fmla="*/ 518010 h 801902"/>
              <a:gd name="connsiteX1" fmla="*/ 453447 w 1242768"/>
              <a:gd name="connsiteY1" fmla="*/ 0 h 801902"/>
              <a:gd name="connsiteX2" fmla="*/ 1242768 w 1242768"/>
              <a:gd name="connsiteY2" fmla="*/ 801901 h 801902"/>
              <a:gd name="connsiteX3" fmla="*/ 0 w 1242768"/>
              <a:gd name="connsiteY3" fmla="*/ 518010 h 801902"/>
              <a:gd name="connsiteX0" fmla="*/ 0 w 1259583"/>
              <a:gd name="connsiteY0" fmla="*/ 477492 h 801901"/>
              <a:gd name="connsiteX1" fmla="*/ 470262 w 1259583"/>
              <a:gd name="connsiteY1" fmla="*/ 0 h 801901"/>
              <a:gd name="connsiteX2" fmla="*/ 1259583 w 1259583"/>
              <a:gd name="connsiteY2" fmla="*/ 801901 h 801901"/>
              <a:gd name="connsiteX3" fmla="*/ 0 w 1259583"/>
              <a:gd name="connsiteY3" fmla="*/ 477492 h 801901"/>
              <a:gd name="connsiteX0" fmla="*/ 0 w 1259583"/>
              <a:gd name="connsiteY0" fmla="*/ 506528 h 830937"/>
              <a:gd name="connsiteX1" fmla="*/ 464450 w 1259583"/>
              <a:gd name="connsiteY1" fmla="*/ 0 h 830937"/>
              <a:gd name="connsiteX2" fmla="*/ 1259583 w 1259583"/>
              <a:gd name="connsiteY2" fmla="*/ 830937 h 830937"/>
              <a:gd name="connsiteX3" fmla="*/ 0 w 1259583"/>
              <a:gd name="connsiteY3" fmla="*/ 506528 h 830937"/>
              <a:gd name="connsiteX0" fmla="*/ 0 w 1317534"/>
              <a:gd name="connsiteY0" fmla="*/ 619905 h 830937"/>
              <a:gd name="connsiteX1" fmla="*/ 522401 w 1317534"/>
              <a:gd name="connsiteY1" fmla="*/ 0 h 830937"/>
              <a:gd name="connsiteX2" fmla="*/ 1317534 w 1317534"/>
              <a:gd name="connsiteY2" fmla="*/ 830937 h 830937"/>
              <a:gd name="connsiteX3" fmla="*/ 0 w 1317534"/>
              <a:gd name="connsiteY3" fmla="*/ 619905 h 830937"/>
              <a:gd name="connsiteX0" fmla="*/ 0 w 1326148"/>
              <a:gd name="connsiteY0" fmla="*/ 610917 h 830937"/>
              <a:gd name="connsiteX1" fmla="*/ 531015 w 1326148"/>
              <a:gd name="connsiteY1" fmla="*/ 0 h 830937"/>
              <a:gd name="connsiteX2" fmla="*/ 1326148 w 1326148"/>
              <a:gd name="connsiteY2" fmla="*/ 830937 h 830937"/>
              <a:gd name="connsiteX3" fmla="*/ 0 w 1326148"/>
              <a:gd name="connsiteY3" fmla="*/ 610917 h 830937"/>
              <a:gd name="connsiteX0" fmla="*/ 0 w 1346166"/>
              <a:gd name="connsiteY0" fmla="*/ 610917 h 845831"/>
              <a:gd name="connsiteX1" fmla="*/ 531015 w 1346166"/>
              <a:gd name="connsiteY1" fmla="*/ 0 h 845831"/>
              <a:gd name="connsiteX2" fmla="*/ 1346166 w 1346166"/>
              <a:gd name="connsiteY2" fmla="*/ 845831 h 845831"/>
              <a:gd name="connsiteX3" fmla="*/ 0 w 1346166"/>
              <a:gd name="connsiteY3" fmla="*/ 610917 h 845831"/>
            </a:gdLst>
            <a:ahLst/>
            <a:cxnLst>
              <a:cxn ang="0">
                <a:pos x="connsiteX0" y="connsiteY0"/>
              </a:cxn>
              <a:cxn ang="0">
                <a:pos x="connsiteX1" y="connsiteY1"/>
              </a:cxn>
              <a:cxn ang="0">
                <a:pos x="connsiteX2" y="connsiteY2"/>
              </a:cxn>
              <a:cxn ang="0">
                <a:pos x="connsiteX3" y="connsiteY3"/>
              </a:cxn>
            </a:cxnLst>
            <a:rect l="l" t="t" r="r" b="b"/>
            <a:pathLst>
              <a:path w="1346166" h="845831">
                <a:moveTo>
                  <a:pt x="0" y="610917"/>
                </a:moveTo>
                <a:lnTo>
                  <a:pt x="531015" y="0"/>
                </a:lnTo>
                <a:lnTo>
                  <a:pt x="1346166" y="845831"/>
                </a:lnTo>
                <a:lnTo>
                  <a:pt x="0" y="610917"/>
                </a:lnTo>
                <a:close/>
              </a:path>
            </a:pathLst>
          </a:custGeom>
          <a:pattFill prst="wdDnDiag">
            <a:fgClr>
              <a:schemeClr val="tx1">
                <a:lumMod val="75000"/>
                <a:lumOff val="25000"/>
              </a:schemeClr>
            </a:fgClr>
            <a:bgClr>
              <a:schemeClr val="accent5">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4" name="ZoneTexte 83">
            <a:extLst>
              <a:ext uri="{FF2B5EF4-FFF2-40B4-BE49-F238E27FC236}">
                <a16:creationId xmlns:a16="http://schemas.microsoft.com/office/drawing/2014/main" id="{46ECAF63-268C-4E95-A2A0-0766D339680E}"/>
              </a:ext>
            </a:extLst>
          </p:cNvPr>
          <p:cNvSpPr txBox="1">
            <a:spLocks noChangeArrowheads="1"/>
          </p:cNvSpPr>
          <p:nvPr/>
        </p:nvSpPr>
        <p:spPr bwMode="auto">
          <a:xfrm>
            <a:off x="6595190" y="4125583"/>
            <a:ext cx="1667110" cy="492443"/>
          </a:xfrm>
          <a:prstGeom prst="rect">
            <a:avLst/>
          </a:prstGeom>
          <a:solidFill>
            <a:schemeClr val="bg1">
              <a:alpha val="48000"/>
            </a:schemeClr>
          </a:solid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t>Surplus perdu par</a:t>
            </a:r>
          </a:p>
          <a:p>
            <a:pPr algn="ctr" eaLnBrk="1" hangingPunct="1">
              <a:spcBef>
                <a:spcPct val="0"/>
              </a:spcBef>
              <a:buFontTx/>
              <a:buNone/>
            </a:pPr>
            <a:r>
              <a:rPr lang="fr-FR" altLang="fr-FR" sz="1600" b="1" dirty="0"/>
              <a:t>les producteurs</a:t>
            </a:r>
          </a:p>
        </p:txBody>
      </p:sp>
      <p:cxnSp>
        <p:nvCxnSpPr>
          <p:cNvPr id="85" name="Connecteur droit avec flèche 84">
            <a:extLst>
              <a:ext uri="{FF2B5EF4-FFF2-40B4-BE49-F238E27FC236}">
                <a16:creationId xmlns:a16="http://schemas.microsoft.com/office/drawing/2014/main" id="{B31039D2-B4F5-40A8-B6E5-AE9257C8C206}"/>
              </a:ext>
            </a:extLst>
          </p:cNvPr>
          <p:cNvCxnSpPr>
            <a:cxnSpLocks/>
          </p:cNvCxnSpPr>
          <p:nvPr/>
        </p:nvCxnSpPr>
        <p:spPr>
          <a:xfrm flipH="1" flipV="1">
            <a:off x="6424331" y="3994616"/>
            <a:ext cx="264040" cy="339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14698935"/>
      </p:ext>
    </p:extLst>
  </p:cSld>
  <p:clrMapOvr>
    <a:masterClrMapping/>
  </p:clrMapOvr>
  <mc:AlternateContent xmlns:mc="http://schemas.openxmlformats.org/markup-compatibility/2006" xmlns:p14="http://schemas.microsoft.com/office/powerpoint/2010/main">
    <mc:Choice Requires="p14">
      <p:transition spd="slow" p14:dur="2000" advTm="25270"/>
    </mc:Choice>
    <mc:Fallback xmlns="">
      <p:transition spd="slow" advTm="25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50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2000"/>
                                        <p:tgtEl>
                                          <p:spTgt spid="7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2000"/>
                                        <p:tgtEl>
                                          <p:spTgt spid="78"/>
                                        </p:tgtEl>
                                      </p:cBhvr>
                                    </p:animEffect>
                                  </p:childTnLst>
                                </p:cTn>
                              </p:par>
                            </p:childTnLst>
                          </p:cTn>
                        </p:par>
                        <p:par>
                          <p:cTn id="14" fill="hold">
                            <p:stCondLst>
                              <p:cond delay="2500"/>
                            </p:stCondLst>
                            <p:childTnLst>
                              <p:par>
                                <p:cTn id="15" presetID="10" presetClass="entr" presetSubtype="0" fill="hold" grpId="0" nodeType="afterEffect">
                                  <p:stCondLst>
                                    <p:cond delay="1500"/>
                                  </p:stCondLst>
                                  <p:childTnLst>
                                    <p:set>
                                      <p:cBhvr>
                                        <p:cTn id="16" dur="1" fill="hold">
                                          <p:stCondLst>
                                            <p:cond delay="0"/>
                                          </p:stCondLst>
                                        </p:cTn>
                                        <p:tgtEl>
                                          <p:spTgt spid="80"/>
                                        </p:tgtEl>
                                        <p:attrNameLst>
                                          <p:attrName>style.visibility</p:attrName>
                                        </p:attrNameLst>
                                      </p:cBhvr>
                                      <p:to>
                                        <p:strVal val="visible"/>
                                      </p:to>
                                    </p:set>
                                    <p:animEffect transition="in" filter="fade">
                                      <p:cBhvr>
                                        <p:cTn id="17" dur="2000"/>
                                        <p:tgtEl>
                                          <p:spTgt spid="80"/>
                                        </p:tgtEl>
                                      </p:cBhvr>
                                    </p:animEffect>
                                  </p:childTnLst>
                                </p:cTn>
                              </p:par>
                              <p:par>
                                <p:cTn id="18" presetID="10" presetClass="entr" presetSubtype="0" fill="hold" nodeType="withEffect">
                                  <p:stCondLst>
                                    <p:cond delay="1500"/>
                                  </p:stCondLst>
                                  <p:childTnLst>
                                    <p:set>
                                      <p:cBhvr>
                                        <p:cTn id="19" dur="1" fill="hold">
                                          <p:stCondLst>
                                            <p:cond delay="0"/>
                                          </p:stCondLst>
                                        </p:cTn>
                                        <p:tgtEl>
                                          <p:spTgt spid="82"/>
                                        </p:tgtEl>
                                        <p:attrNameLst>
                                          <p:attrName>style.visibility</p:attrName>
                                        </p:attrNameLst>
                                      </p:cBhvr>
                                      <p:to>
                                        <p:strVal val="visible"/>
                                      </p:to>
                                    </p:set>
                                    <p:animEffect transition="in" filter="fade">
                                      <p:cBhvr>
                                        <p:cTn id="20" dur="2000"/>
                                        <p:tgtEl>
                                          <p:spTgt spid="82"/>
                                        </p:tgtEl>
                                      </p:cBhvr>
                                    </p:animEffect>
                                  </p:childTnLst>
                                </p:cTn>
                              </p:par>
                              <p:par>
                                <p:cTn id="21" presetID="10" presetClass="entr" presetSubtype="0" fill="hold" grpId="0" nodeType="withEffect">
                                  <p:stCondLst>
                                    <p:cond delay="150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2000"/>
                                        <p:tgtEl>
                                          <p:spTgt spid="81"/>
                                        </p:tgtEl>
                                      </p:cBhvr>
                                    </p:animEffect>
                                  </p:childTnLst>
                                </p:cTn>
                              </p:par>
                            </p:childTnLst>
                          </p:cTn>
                        </p:par>
                        <p:par>
                          <p:cTn id="24" fill="hold">
                            <p:stCondLst>
                              <p:cond delay="6000"/>
                            </p:stCondLst>
                            <p:childTnLst>
                              <p:par>
                                <p:cTn id="25" presetID="10" presetClass="entr" presetSubtype="0" fill="hold" grpId="0" nodeType="afterEffect">
                                  <p:stCondLst>
                                    <p:cond delay="1500"/>
                                  </p:stCondLst>
                                  <p:childTnLst>
                                    <p:set>
                                      <p:cBhvr>
                                        <p:cTn id="26" dur="1" fill="hold">
                                          <p:stCondLst>
                                            <p:cond delay="0"/>
                                          </p:stCondLst>
                                        </p:cTn>
                                        <p:tgtEl>
                                          <p:spTgt spid="83"/>
                                        </p:tgtEl>
                                        <p:attrNameLst>
                                          <p:attrName>style.visibility</p:attrName>
                                        </p:attrNameLst>
                                      </p:cBhvr>
                                      <p:to>
                                        <p:strVal val="visible"/>
                                      </p:to>
                                    </p:set>
                                    <p:animEffect transition="in" filter="fade">
                                      <p:cBhvr>
                                        <p:cTn id="27" dur="2000"/>
                                        <p:tgtEl>
                                          <p:spTgt spid="83"/>
                                        </p:tgtEl>
                                      </p:cBhvr>
                                    </p:animEffect>
                                  </p:childTnLst>
                                </p:cTn>
                              </p:par>
                              <p:par>
                                <p:cTn id="28" presetID="10" presetClass="entr" presetSubtype="0" fill="hold" nodeType="withEffect">
                                  <p:stCondLst>
                                    <p:cond delay="150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2000"/>
                                        <p:tgtEl>
                                          <p:spTgt spid="85"/>
                                        </p:tgtEl>
                                      </p:cBhvr>
                                    </p:animEffect>
                                  </p:childTnLst>
                                </p:cTn>
                              </p:par>
                              <p:par>
                                <p:cTn id="31" presetID="10" presetClass="entr" presetSubtype="0" fill="hold" grpId="0" nodeType="withEffect">
                                  <p:stCondLst>
                                    <p:cond delay="1500"/>
                                  </p:stCondLst>
                                  <p:childTnLst>
                                    <p:set>
                                      <p:cBhvr>
                                        <p:cTn id="32" dur="1" fill="hold">
                                          <p:stCondLst>
                                            <p:cond delay="0"/>
                                          </p:stCondLst>
                                        </p:cTn>
                                        <p:tgtEl>
                                          <p:spTgt spid="84"/>
                                        </p:tgtEl>
                                        <p:attrNameLst>
                                          <p:attrName>style.visibility</p:attrName>
                                        </p:attrNameLst>
                                      </p:cBhvr>
                                      <p:to>
                                        <p:strVal val="visible"/>
                                      </p:to>
                                    </p:set>
                                    <p:animEffect transition="in" filter="fade">
                                      <p:cBhvr>
                                        <p:cTn id="33" dur="2000"/>
                                        <p:tgtEl>
                                          <p:spTgt spid="84"/>
                                        </p:tgtEl>
                                      </p:cBhvr>
                                    </p:animEffect>
                                  </p:childTnLst>
                                </p:cTn>
                              </p:par>
                            </p:childTnLst>
                          </p:cTn>
                        </p:par>
                        <p:par>
                          <p:cTn id="34" fill="hold">
                            <p:stCondLst>
                              <p:cond delay="9500"/>
                            </p:stCondLst>
                            <p:childTnLst>
                              <p:par>
                                <p:cTn id="35" presetID="63" presetClass="path" presetSubtype="0" accel="50000" decel="50000" fill="hold" grpId="0" nodeType="afterEffect">
                                  <p:stCondLst>
                                    <p:cond delay="1000"/>
                                  </p:stCondLst>
                                  <p:childTnLst>
                                    <p:animMotion origin="layout" path="M -0.00885 4.44444E-6 L 0.24115 4.44444E-6 " pathEditMode="relative" rAng="0" ptsTypes="AA">
                                      <p:cBhvr>
                                        <p:cTn id="36" dur="2000" fill="hold"/>
                                        <p:tgtEl>
                                          <p:spTgt spid="9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2" grpId="0" animBg="1"/>
      <p:bldP spid="78" grpId="0"/>
      <p:bldP spid="80" grpId="0" animBg="1"/>
      <p:bldP spid="81" grpId="0" animBg="1"/>
      <p:bldP spid="83" grpId="0" animBg="1"/>
      <p:bldP spid="8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5.3|5.2"/>
</p:tagLst>
</file>

<file path=ppt/tags/tag2.xml><?xml version="1.0" encoding="utf-8"?>
<p:tagLst xmlns:a="http://schemas.openxmlformats.org/drawingml/2006/main" xmlns:r="http://schemas.openxmlformats.org/officeDocument/2006/relationships" xmlns:p="http://schemas.openxmlformats.org/presentationml/2006/main">
  <p:tag name="TIMING" val="|5|5.3|5.2"/>
</p:tagLst>
</file>

<file path=ppt/tags/tag3.xml><?xml version="1.0" encoding="utf-8"?>
<p:tagLst xmlns:a="http://schemas.openxmlformats.org/drawingml/2006/main" xmlns:r="http://schemas.openxmlformats.org/officeDocument/2006/relationships" xmlns:p="http://schemas.openxmlformats.org/presentationml/2006/main">
  <p:tag name="TIMING" val="|5|5.3|5.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2150</TotalTime>
  <Words>415</Words>
  <Application>Microsoft Office PowerPoint</Application>
  <PresentationFormat>Grand écran</PresentationFormat>
  <Paragraphs>167</Paragraphs>
  <Slides>7</Slides>
  <Notes>7</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Thème Office</vt:lpstr>
      <vt:lpstr>Présentation PowerPoint</vt:lpstr>
      <vt:lpstr>Présentation PowerPoint</vt:lpstr>
      <vt:lpstr>L’équilibre du monopole n’est pas efficace</vt:lpstr>
      <vt:lpstr>L’équilibre du monopole n’est pas efficace</vt:lpstr>
      <vt:lpstr>Le surplus en situation de concurrence</vt:lpstr>
      <vt:lpstr>Le surplus en situation de monopole</vt:lpstr>
      <vt:lpstr>L’équilibre du monopole n’est pas efficace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François</dc:creator>
  <cp:lastModifiedBy>François Debesson</cp:lastModifiedBy>
  <cp:revision>248</cp:revision>
  <dcterms:created xsi:type="dcterms:W3CDTF">2010-10-25T12:57:40Z</dcterms:created>
  <dcterms:modified xsi:type="dcterms:W3CDTF">2019-09-22T06:08:33Z</dcterms:modified>
</cp:coreProperties>
</file>